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304" r:id="rId3"/>
    <p:sldId id="285" r:id="rId4"/>
    <p:sldId id="286" r:id="rId5"/>
    <p:sldId id="288" r:id="rId6"/>
    <p:sldId id="290" r:id="rId7"/>
    <p:sldId id="292" r:id="rId8"/>
    <p:sldId id="293" r:id="rId9"/>
    <p:sldId id="294" r:id="rId10"/>
    <p:sldId id="295" r:id="rId11"/>
    <p:sldId id="296" r:id="rId12"/>
    <p:sldId id="301" r:id="rId13"/>
    <p:sldId id="302" r:id="rId14"/>
    <p:sldId id="300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2" r:id="rId23"/>
    <p:sldId id="313" r:id="rId24"/>
    <p:sldId id="315" r:id="rId25"/>
    <p:sldId id="316" r:id="rId26"/>
    <p:sldId id="317" r:id="rId27"/>
    <p:sldId id="318" r:id="rId28"/>
    <p:sldId id="319" r:id="rId29"/>
    <p:sldId id="320" r:id="rId30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89" autoAdjust="0"/>
    <p:restoredTop sz="94660"/>
  </p:normalViewPr>
  <p:slideViewPr>
    <p:cSldViewPr>
      <p:cViewPr varScale="1">
        <p:scale>
          <a:sx n="82" d="100"/>
          <a:sy n="82" d="100"/>
        </p:scale>
        <p:origin x="1565" y="72"/>
      </p:cViewPr>
      <p:guideLst>
        <p:guide orient="horz" pos="2160"/>
        <p:guide pos="2880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BBB8-3768-4E0E-8832-0A57789E14FF}" type="datetimeFigureOut">
              <a:rPr lang="en-GB" smtClean="0"/>
              <a:pPr/>
              <a:t>14/05/2018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5DF-C148-4CEB-85A2-A8AD4227A2C0}" type="slidenum">
              <a:rPr lang="en-GB" smtClean="0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5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EB7E5-0205-4DE4-84CC-4748F04BF1CC}" type="datetimeFigureOut">
              <a:rPr lang="en-US" smtClean="0"/>
              <a:pPr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2B7-5D26-49DE-90B0-1F0CC1947CD2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EBF2B7-5D26-49DE-90B0-1F0CC1947CD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117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02003" y="744300"/>
            <a:ext cx="5400022" cy="372625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5pPr>
            <a:lvl6pPr marL="25146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6pPr>
            <a:lvl7pPr marL="29718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7pPr>
            <a:lvl8pPr marL="34290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8pPr>
            <a:lvl9pPr marL="3886200" indent="-228600" algn="r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chemeClr val="bg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algn="r" eaLnBrk="1" hangingPunct="1"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/>
          </p:nvPr>
        </p:nvSpPr>
        <p:spPr>
          <a:xfrm>
            <a:off x="905299" y="4716543"/>
            <a:ext cx="4985492" cy="4451514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968" tIns="46484" rIns="92968" bIns="46484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094853" y="6453336"/>
            <a:ext cx="936862" cy="273050"/>
          </a:xfrm>
        </p:spPr>
        <p:txBody>
          <a:bodyPr/>
          <a:lstStyle>
            <a:lvl1pPr>
              <a:defRPr/>
            </a:lvl1pPr>
          </a:lstStyle>
          <a:p>
            <a:fld id="{41D58549-CE76-484A-9ED1-06CE5EC1856B}" type="slidenum">
              <a:rPr lang="en-GB"/>
              <a:pPr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196298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7.png"/><Relationship Id="rId5" Type="http://schemas.openxmlformats.org/officeDocument/2006/relationships/image" Target="../media/image1.jpeg"/><Relationship Id="rId10" Type="http://schemas.openxmlformats.org/officeDocument/2006/relationships/image" Target="../media/image6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 May </a:t>
            </a:r>
            <a:r>
              <a:rPr lang="en-GB" sz="1200" baseline="0" dirty="0">
                <a:solidFill>
                  <a:srgbClr val="FF0000"/>
                </a:solidFill>
              </a:rPr>
              <a:t>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sp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oleObject" Target="../embeddings/oleObject4.bin"/><Relationship Id="rId3" Type="http://schemas.openxmlformats.org/officeDocument/2006/relationships/image" Target="../media/image22.png"/><Relationship Id="rId7" Type="http://schemas.openxmlformats.org/officeDocument/2006/relationships/oleObject" Target="../embeddings/oleObject1.bin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23.png"/><Relationship Id="rId9" Type="http://schemas.openxmlformats.org/officeDocument/2006/relationships/oleObject" Target="../embeddings/oleObject2.bin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126560" cy="1470025"/>
          </a:xfrm>
        </p:spPr>
        <p:txBody>
          <a:bodyPr/>
          <a:lstStyle/>
          <a:p>
            <a:r>
              <a:rPr lang="en-GB" dirty="0"/>
              <a:t>Role of the OIML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683568" y="2852936"/>
            <a:ext cx="7128792" cy="3312368"/>
          </a:xfrm>
        </p:spPr>
        <p:txBody>
          <a:bodyPr/>
          <a:lstStyle/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Paul DIXON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BIML Assistant </a:t>
            </a:r>
            <a:r>
              <a:rPr lang="fr-FR" sz="2000" dirty="0" err="1">
                <a:solidFill>
                  <a:schemeClr val="tx1"/>
                </a:solidFill>
              </a:rPr>
              <a:t>Director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023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Technical Activities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7283152" cy="4752528"/>
          </a:xfrm>
        </p:spPr>
        <p:txBody>
          <a:bodyPr>
            <a:normAutofit lnSpcReduction="10000"/>
          </a:bodyPr>
          <a:lstStyle/>
          <a:p>
            <a:pPr marL="0" indent="0" defTabSz="633413">
              <a:buNone/>
            </a:pPr>
            <a:r>
              <a:rPr lang="en-US" sz="28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Technical work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18 Technical Committees (TCs)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45 Sub Committees (SCs)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58 Project Groups</a:t>
            </a:r>
          </a:p>
          <a:p>
            <a:pPr marL="0" indent="0">
              <a:buNone/>
            </a:pPr>
            <a:endParaRPr lang="en-US" sz="1200" b="1" dirty="0">
              <a:solidFill>
                <a:srgbClr val="003399"/>
              </a:solidFill>
              <a:ea typeface="Verdana" pitchFamily="34" charset="0"/>
              <a:cs typeface="Verdana" pitchFamily="34" charset="0"/>
            </a:endParaRPr>
          </a:p>
          <a:p>
            <a:pPr marL="0" indent="0" defTabSz="633413">
              <a:buNone/>
            </a:pPr>
            <a:r>
              <a:rPr lang="en-US" sz="2800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Outcome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over 100 Recommendations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27 Documents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14 Basic Publications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2 Vocabularies</a:t>
            </a:r>
          </a:p>
          <a:p>
            <a:pPr lvl="1"/>
            <a:r>
              <a:rPr lang="en-US" sz="2400" dirty="0">
                <a:ea typeface="Verdana" pitchFamily="34" charset="0"/>
                <a:cs typeface="Verdana" pitchFamily="34" charset="0"/>
              </a:rPr>
              <a:t>18 Guides</a:t>
            </a:r>
          </a:p>
        </p:txBody>
      </p:sp>
    </p:spTree>
    <p:extLst>
      <p:ext uri="{BB962C8B-B14F-4D97-AF65-F5344CB8AC3E}">
        <p14:creationId xmlns:p14="http://schemas.microsoft.com/office/powerpoint/2010/main" val="4035199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CEEMS (1)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7283152" cy="4680520"/>
          </a:xfrm>
        </p:spPr>
        <p:txBody>
          <a:bodyPr>
            <a:normAutofit/>
          </a:bodyPr>
          <a:lstStyle/>
          <a:p>
            <a:r>
              <a:rPr lang="en-US" sz="2800" dirty="0"/>
              <a:t>Advisory Group (AG) established to assist in building the capacity of legal metrology institutions and their staff in CEEMS - OIML B 19 specifies terms of reference for AG</a:t>
            </a:r>
          </a:p>
          <a:p>
            <a:r>
              <a:rPr lang="en-GB" sz="2800" dirty="0"/>
              <a:t>Current activities of the AG:</a:t>
            </a:r>
          </a:p>
          <a:p>
            <a:pPr lvl="1"/>
            <a:r>
              <a:rPr lang="en-US" sz="2400" dirty="0"/>
              <a:t>Update and steady improvement of new OIML CEEMS website, e.g. database of experts available for consultation work</a:t>
            </a:r>
          </a:p>
          <a:p>
            <a:pPr lvl="1"/>
            <a:r>
              <a:rPr lang="en-US" sz="2400" dirty="0"/>
              <a:t>Revision of D 1:2012</a:t>
            </a:r>
          </a:p>
        </p:txBody>
      </p:sp>
    </p:spTree>
    <p:extLst>
      <p:ext uri="{BB962C8B-B14F-4D97-AF65-F5344CB8AC3E}">
        <p14:creationId xmlns:p14="http://schemas.microsoft.com/office/powerpoint/2010/main" val="446657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12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CEEMS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7283152" cy="4680520"/>
          </a:xfrm>
        </p:spPr>
        <p:txBody>
          <a:bodyPr>
            <a:normAutofit/>
          </a:bodyPr>
          <a:lstStyle/>
          <a:p>
            <a:r>
              <a:rPr lang="en-GB" sz="2800" dirty="0"/>
              <a:t>Current activities of the AG:</a:t>
            </a:r>
          </a:p>
          <a:p>
            <a:pPr lvl="1"/>
            <a:r>
              <a:rPr lang="en-US" sz="2400" dirty="0"/>
              <a:t>Update and steady improvement of new OIML CEEMS website, e.g. database of experts available for consultation work</a:t>
            </a:r>
          </a:p>
          <a:p>
            <a:pPr lvl="1"/>
            <a:r>
              <a:rPr lang="en-US" sz="2400" dirty="0"/>
              <a:t>Develop a strategy for “OIML Training Centers” (including evaluation) and similar training initiatives </a:t>
            </a:r>
          </a:p>
          <a:p>
            <a:pPr lvl="1"/>
            <a:r>
              <a:rPr lang="en-US" sz="2400" dirty="0"/>
              <a:t>Workshops planned for 2018:</a:t>
            </a:r>
            <a:br>
              <a:rPr lang="en-US" sz="2400" dirty="0"/>
            </a:br>
            <a:r>
              <a:rPr lang="en-US" sz="2400" dirty="0"/>
              <a:t>	World Bank "QI Toolkit" (OIML Seminar in 	conjunction with CIML 2018)</a:t>
            </a:r>
          </a:p>
          <a:p>
            <a:pPr lvl="1"/>
            <a:r>
              <a:rPr lang="en-US" sz="2400" dirty="0"/>
              <a:t>Working with others, e.g. RLMOs and DCMAS</a:t>
            </a:r>
          </a:p>
        </p:txBody>
      </p:sp>
    </p:spTree>
    <p:extLst>
      <p:ext uri="{BB962C8B-B14F-4D97-AF65-F5344CB8AC3E}">
        <p14:creationId xmlns:p14="http://schemas.microsoft.com/office/powerpoint/2010/main" val="1984934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Future Direction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7283152" cy="4680520"/>
          </a:xfrm>
        </p:spPr>
        <p:txBody>
          <a:bodyPr>
            <a:noAutofit/>
          </a:bodyPr>
          <a:lstStyle/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/>
              <a:t>Support of awareness campaigns for "New SI" </a:t>
            </a:r>
            <a:br>
              <a:rPr lang="en-US" sz="2400" dirty="0"/>
            </a:br>
            <a:r>
              <a:rPr lang="en-US" sz="2400" dirty="0"/>
              <a:t>(World Metrology Day)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/>
              <a:t>Promoting metrology as an important element of "Quality Infrastructure" (QI)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/>
              <a:t>CEEMS Seminar, 8 October 2018, Hamburg:</a:t>
            </a:r>
            <a:br>
              <a:rPr lang="en-US" sz="2400" dirty="0"/>
            </a:br>
            <a:r>
              <a:rPr lang="en-US" sz="2400" dirty="0"/>
              <a:t>Presentation of new "QI Toolkit" developed in cooperation with the World Bank 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/>
              <a:t>53rd CIML Meeting, 9 - 12 October 2018, Hamburg, Germany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/>
              <a:t>Metrology for Digitization of Economy and Society</a:t>
            </a:r>
          </a:p>
        </p:txBody>
      </p:sp>
    </p:spTree>
    <p:extLst>
      <p:ext uri="{BB962C8B-B14F-4D97-AF65-F5344CB8AC3E}">
        <p14:creationId xmlns:p14="http://schemas.microsoft.com/office/powerpoint/2010/main" val="5474494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Paul DIXON</a:t>
            </a:r>
          </a:p>
          <a:p>
            <a:pPr marL="0" indent="0" algn="ctr">
              <a:buNone/>
            </a:pPr>
            <a:r>
              <a:rPr lang="en-US" sz="2400" b="1" dirty="0"/>
              <a:t>BIML Assistant Director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paul.dixon@oiml.org</a:t>
            </a:r>
            <a:br>
              <a:rPr lang="en-US" sz="2400" b="1" dirty="0"/>
            </a:b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1044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15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Survey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51351" y="1628800"/>
            <a:ext cx="6576440" cy="424847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Membership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Personnel Changes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Technical Work, New Projects, Website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Certification System (OIML-CS)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Cooperation with ILAC / IAF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Countries &amp; Economies with Emerging Metrology Systems (CEEMS)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Priorities</a:t>
            </a:r>
          </a:p>
        </p:txBody>
      </p:sp>
    </p:spTree>
    <p:extLst>
      <p:ext uri="{BB962C8B-B14F-4D97-AF65-F5344CB8AC3E}">
        <p14:creationId xmlns:p14="http://schemas.microsoft.com/office/powerpoint/2010/main" val="89234429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16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Membership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492" y="1628801"/>
            <a:ext cx="6457034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050" y="5215753"/>
            <a:ext cx="316523" cy="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050" y="5771964"/>
            <a:ext cx="316523" cy="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9"/>
          <p:cNvSpPr txBox="1"/>
          <p:nvPr/>
        </p:nvSpPr>
        <p:spPr>
          <a:xfrm>
            <a:off x="4099361" y="5156828"/>
            <a:ext cx="37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400" b="1" dirty="0">
                <a:solidFill>
                  <a:prstClr val="black"/>
                </a:solidFill>
                <a:latin typeface="Calibri"/>
                <a:cs typeface="+mn-cs"/>
              </a:rPr>
              <a:t>62 OIML Member States</a:t>
            </a:r>
            <a:br>
              <a:rPr lang="en-US" sz="1400" b="1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US" sz="1400" b="1" dirty="0">
                <a:solidFill>
                  <a:srgbClr val="FF0000"/>
                </a:solidFill>
                <a:latin typeface="Calibri"/>
                <a:cs typeface="+mn-cs"/>
              </a:rPr>
              <a:t>2017: + Cambodia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4099361" y="5713511"/>
            <a:ext cx="36808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1400" b="1" dirty="0">
                <a:solidFill>
                  <a:prstClr val="black"/>
                </a:solidFill>
                <a:latin typeface="Calibri"/>
                <a:cs typeface="+mn-cs"/>
              </a:rPr>
              <a:t>64 OIML Corresponding Member Countries</a:t>
            </a:r>
            <a:br>
              <a:rPr lang="en-US" sz="1400" b="1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en-US" sz="1400" b="1" dirty="0">
                <a:solidFill>
                  <a:srgbClr val="FF0000"/>
                </a:solidFill>
                <a:latin typeface="Calibri"/>
                <a:cs typeface="+mn-cs"/>
              </a:rPr>
              <a:t>2017: + Bolivia, Ecuador, Philippines</a:t>
            </a:r>
          </a:p>
        </p:txBody>
      </p:sp>
    </p:spTree>
    <p:extLst>
      <p:ext uri="{BB962C8B-B14F-4D97-AF65-F5344CB8AC3E}">
        <p14:creationId xmlns:p14="http://schemas.microsoft.com/office/powerpoint/2010/main" val="271229349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17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GB" b="0" dirty="0">
                <a:solidFill>
                  <a:srgbClr val="003399"/>
                </a:solidFill>
              </a:rPr>
              <a:t>52</a:t>
            </a:r>
            <a:r>
              <a:rPr lang="en-GB" b="0" baseline="30000" dirty="0">
                <a:solidFill>
                  <a:srgbClr val="003399"/>
                </a:solidFill>
              </a:rPr>
              <a:t>nd</a:t>
            </a:r>
            <a:r>
              <a:rPr lang="en-GB" b="0" dirty="0">
                <a:solidFill>
                  <a:srgbClr val="003399"/>
                </a:solidFill>
              </a:rPr>
              <a:t> </a:t>
            </a:r>
            <a:r>
              <a:rPr lang="en-GB" b="0" dirty="0" err="1">
                <a:solidFill>
                  <a:srgbClr val="003399"/>
                </a:solidFill>
              </a:rPr>
              <a:t>CIML</a:t>
            </a:r>
            <a:r>
              <a:rPr lang="en-GB" b="0" dirty="0">
                <a:solidFill>
                  <a:srgbClr val="003399"/>
                </a:solidFill>
              </a:rPr>
              <a:t> Meeting</a:t>
            </a:r>
            <a:br>
              <a:rPr lang="en-GB" b="0" dirty="0">
                <a:solidFill>
                  <a:srgbClr val="003399"/>
                </a:solidFill>
              </a:rPr>
            </a:br>
            <a:r>
              <a:rPr lang="en-GB" sz="2000" b="0" dirty="0">
                <a:solidFill>
                  <a:srgbClr val="003399"/>
                </a:solidFill>
              </a:rPr>
              <a:t>Cartagena de </a:t>
            </a:r>
            <a:r>
              <a:rPr lang="en-GB" sz="2000" b="0" dirty="0" err="1">
                <a:solidFill>
                  <a:srgbClr val="003399"/>
                </a:solidFill>
              </a:rPr>
              <a:t>Indias</a:t>
            </a:r>
            <a:r>
              <a:rPr lang="en-GB" sz="2000" b="0" dirty="0">
                <a:solidFill>
                  <a:srgbClr val="003399"/>
                </a:solidFill>
              </a:rPr>
              <a:t>, Colombia, 9-12 October 2017</a:t>
            </a:r>
            <a:endParaRPr lang="en-GB" b="0" dirty="0">
              <a:solidFill>
                <a:srgbClr val="003399"/>
              </a:solidFill>
            </a:endParaRPr>
          </a:p>
        </p:txBody>
      </p:sp>
      <p:pic>
        <p:nvPicPr>
          <p:cNvPr id="9" name="Grafik 8" descr="C:\Users\ludwig03\AppData\Local\Microsoft\Windows\Temporary Internet Files\Content.Word\52nd-CIML (82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61" b="17105"/>
          <a:stretch/>
        </p:blipFill>
        <p:spPr bwMode="auto">
          <a:xfrm>
            <a:off x="982678" y="1442252"/>
            <a:ext cx="7643926" cy="374441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feld 1"/>
          <p:cNvSpPr txBox="1">
            <a:spLocks noChangeArrowheads="1"/>
          </p:cNvSpPr>
          <p:nvPr/>
        </p:nvSpPr>
        <p:spPr bwMode="auto">
          <a:xfrm>
            <a:off x="980442" y="4725144"/>
            <a:ext cx="3822570" cy="2400657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  <a:extLst/>
        </p:spPr>
        <p:txBody>
          <a:bodyPr wrap="square" lIns="28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115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Participants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from</a:t>
            </a:r>
            <a:b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</a:b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  42 Member States and</a:t>
            </a:r>
            <a:b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</a:b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    9 </a:t>
            </a:r>
            <a:r>
              <a:rPr kumimoji="0" lang="de-DE" altLang="de-DE" sz="20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Corresponding</a:t>
            </a:r>
            <a: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  <a:t> Member States</a:t>
            </a:r>
            <a:br>
              <a:rPr kumimoji="0" lang="de-DE" altLang="de-DE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charset="0"/>
              </a:rPr>
            </a:br>
            <a:endParaRPr kumimoji="0" lang="de-DE" altLang="de-DE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charset="0"/>
            </a:endParaRPr>
          </a:p>
        </p:txBody>
      </p:sp>
      <p:sp>
        <p:nvSpPr>
          <p:cNvPr id="7" name="Textfeld 1">
            <a:extLst>
              <a:ext uri="{FF2B5EF4-FFF2-40B4-BE49-F238E27FC236}">
                <a16:creationId xmlns:a16="http://schemas.microsoft.com/office/drawing/2014/main" id="{F46E404A-4591-4644-B11A-448428911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7270" y="4695668"/>
            <a:ext cx="3986346" cy="1938992"/>
          </a:xfrm>
          <a:prstGeom prst="rect">
            <a:avLst/>
          </a:prstGeom>
          <a:solidFill>
            <a:sysClr val="window" lastClr="FFFFFF">
              <a:lumMod val="95000"/>
            </a:sysClr>
          </a:solidFill>
          <a:ln>
            <a:noFill/>
          </a:ln>
          <a:extLst/>
        </p:spPr>
        <p:txBody>
          <a:bodyPr wrap="square" lIns="288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Arial" charset="0"/>
              </a:rPr>
              <a:t>Link </a:t>
            </a:r>
            <a:r>
              <a:rPr kumimoji="0" lang="de-DE" altLang="de-DE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Arial" charset="0"/>
              </a:rPr>
              <a:t>to</a:t>
            </a:r>
            <a:r>
              <a:rPr kumimoji="0" lang="de-DE" altLang="de-DE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Arial" charset="0"/>
              </a:rPr>
              <a:t> CIML 2017 </a:t>
            </a:r>
            <a:r>
              <a:rPr kumimoji="0" lang="de-DE" altLang="de-DE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Arial" charset="0"/>
              </a:rPr>
              <a:t>Resolutions</a:t>
            </a:r>
            <a:r>
              <a:rPr kumimoji="0" lang="de-DE" altLang="de-DE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cs typeface="Arial" charset="0"/>
              </a:rPr>
              <a:t>:</a:t>
            </a:r>
          </a:p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https://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www.oiml.org</a:t>
            </a: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/en/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structure</a:t>
            </a: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/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ciml</a:t>
            </a: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/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pdf</a:t>
            </a: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/52-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ciml</a:t>
            </a:r>
            <a:r>
              <a:rPr lang="de-DE" altLang="de-DE" sz="2000" b="1" kern="0" dirty="0">
                <a:solidFill>
                  <a:srgbClr val="FF0000"/>
                </a:solidFill>
                <a:latin typeface="Calibri"/>
              </a:rPr>
              <a:t>-resolutions-</a:t>
            </a:r>
            <a:r>
              <a:rPr lang="de-DE" altLang="de-DE" sz="2000" b="1" kern="0" dirty="0" err="1">
                <a:solidFill>
                  <a:srgbClr val="FF0000"/>
                </a:solidFill>
                <a:latin typeface="Calibri"/>
              </a:rPr>
              <a:t>english.pdf</a:t>
            </a:r>
            <a:endParaRPr kumimoji="0" lang="de-DE" altLang="de-DE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376373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Personnel Changes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51351" y="1484313"/>
            <a:ext cx="6576440" cy="48244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normAutofit fontScale="92500"/>
          </a:bodyPr>
          <a:lstStyle/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CIML Presidency: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 Mason </a:t>
            </a: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Roman Schwartz</a:t>
            </a:r>
            <a:endParaRPr lang="en-US" sz="2400" i="1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CIML First Vice-President: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for Candidates (temp. Yukinobu Miki)</a:t>
            </a:r>
          </a:p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BIML Director: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 of Stephen </a:t>
            </a:r>
            <a:r>
              <a:rPr lang="en-US" sz="2400" i="1" dirty="0" err="1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Patoray</a:t>
            </a: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expire 31 Dec. 2018</a:t>
            </a:r>
            <a:b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Call for Candidates for new Director closed</a:t>
            </a:r>
          </a:p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Assistant Director: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Paul Dixon (UK)</a:t>
            </a:r>
          </a:p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2-year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secondment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(support of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CEEMS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activities):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Guo Su (AQSIQ / </a:t>
            </a:r>
            <a:r>
              <a:rPr lang="en-US" sz="2400" i="1" dirty="0" err="1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P.R.China</a:t>
            </a: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31704252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19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Technical Work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315023" y="1628924"/>
            <a:ext cx="7241130" cy="48244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normAutofit fontScale="92500"/>
          </a:bodyPr>
          <a:lstStyle/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Directives for OIML Technical Work revised (B 6:2017)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now completed and implemented</a:t>
            </a:r>
          </a:p>
          <a:p>
            <a:pPr marL="520700" indent="-457200"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Group Workspaces 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implemented</a:t>
            </a:r>
          </a:p>
          <a:p>
            <a:pPr marL="520700" indent="-457200">
              <a:lnSpc>
                <a:spcPts val="3600"/>
              </a:lnSpc>
              <a:spcAft>
                <a:spcPts val="600"/>
              </a:spcAft>
              <a:tabLst>
                <a:tab pos="9750425" algn="l"/>
                <a:tab pos="10664825" algn="l"/>
              </a:tabLst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More active management of the Technical Work Program</a:t>
            </a:r>
            <a:b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Focus on identifying and prioritizing the most</a:t>
            </a:r>
            <a:b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</a:b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    important projects and publications in need of revision</a:t>
            </a:r>
            <a:b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</a:br>
            <a:r>
              <a:rPr lang="en-GB" sz="240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Improve project management (learn from ISO?)</a:t>
            </a:r>
            <a: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br>
              <a:rPr lang="en-US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</a:br>
            <a:r>
              <a:rPr lang="en-GB" sz="240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Training Programme started for Secretariats and</a:t>
            </a:r>
            <a:b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</a:br>
            <a:r>
              <a:rPr lang="en-GB" sz="2400" i="1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    Convenors</a:t>
            </a:r>
            <a:endParaRPr lang="en-GB" sz="240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2593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b="1" dirty="0"/>
              <a:t>International organization of Legal Metrology</a:t>
            </a:r>
            <a:endParaRPr lang="nl-NL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1BC9F-B2A8-4C4B-9836-7A44FAEF5D33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5687" y="3042803"/>
            <a:ext cx="1319033" cy="123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-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16" y="2829383"/>
            <a:ext cx="1674457" cy="167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oim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041" y="3271245"/>
            <a:ext cx="1011073" cy="78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erelateerde afbeeldi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409" y="2919398"/>
            <a:ext cx="14859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fbeeldingsresultaat voor oim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354" y="3374437"/>
            <a:ext cx="1023686" cy="57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66695" y="5085184"/>
            <a:ext cx="6064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Paving the way towards a global metrology system since 1955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5939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20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US" b="0" dirty="0">
                <a:solidFill>
                  <a:srgbClr val="003399"/>
                </a:solidFill>
              </a:rPr>
              <a:t>Publications approved by 52</a:t>
            </a:r>
            <a:r>
              <a:rPr lang="en-US" b="0" baseline="30000" dirty="0">
                <a:solidFill>
                  <a:srgbClr val="003399"/>
                </a:solidFill>
              </a:rPr>
              <a:t>nd</a:t>
            </a:r>
            <a:r>
              <a:rPr lang="en-US" b="0" dirty="0">
                <a:solidFill>
                  <a:srgbClr val="003399"/>
                </a:solidFill>
              </a:rPr>
              <a:t> CIML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82258" y="1364457"/>
            <a:ext cx="6906064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OIML B 6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Directives for OIML technical work</a:t>
            </a:r>
            <a:r>
              <a:rPr lang="en-US" sz="20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OIML B 18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Framework for the OIML Certification </a:t>
            </a:r>
            <a:b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(OIML-CS)</a:t>
            </a:r>
            <a:endParaRPr lang="en-US" sz="20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Basic Publication B 19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Terms of Reference for the Advisory </a:t>
            </a:r>
            <a:b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on matters concerning Countries and Economies with Emerging Metrology Systems (CEEMS)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63500" indent="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tabLst>
                <a:tab pos="9750425" algn="l"/>
                <a:tab pos="10664825" algn="l"/>
              </a:tabLst>
            </a:pPr>
            <a:endParaRPr lang="en-US" sz="105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R 60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Metrological regulation for load cells</a:t>
            </a: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R 61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Automatic gravimetric filling instruments</a:t>
            </a: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R 80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Road and rail tankers with level gauging </a:t>
            </a:r>
          </a:p>
          <a:p>
            <a:pPr marL="63500" indent="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None/>
              <a:tabLst>
                <a:tab pos="9750425" algn="l"/>
                <a:tab pos="10664825" algn="l"/>
              </a:tabLst>
            </a:pPr>
            <a:endParaRPr lang="en-US" sz="1050" b="1" i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Guide G 20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Surveillance of utility meters in service on the </a:t>
            </a:r>
            <a:b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basis of sampling inspections</a:t>
            </a:r>
          </a:p>
          <a:p>
            <a:pPr marL="520700" indent="-457200" defTabSz="9144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Guide G 21 </a:t>
            </a:r>
            <a:r>
              <a:rPr lang="en-US" sz="20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Guidance for defining the requirements for a certification system for prepackages</a:t>
            </a:r>
            <a:endParaRPr lang="en-US" sz="20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920486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21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US" b="0" dirty="0">
                <a:solidFill>
                  <a:srgbClr val="003399"/>
                </a:solidFill>
              </a:rPr>
              <a:t>New Projects approved by 52</a:t>
            </a:r>
            <a:r>
              <a:rPr lang="en-US" b="0" baseline="30000" dirty="0">
                <a:solidFill>
                  <a:srgbClr val="003399"/>
                </a:solidFill>
              </a:rPr>
              <a:t>nd</a:t>
            </a:r>
            <a:r>
              <a:rPr lang="en-US" b="0" dirty="0">
                <a:solidFill>
                  <a:srgbClr val="003399"/>
                </a:solidFill>
              </a:rPr>
              <a:t> CIML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580900" y="1427758"/>
            <a:ext cx="7245112" cy="495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20700" indent="-457200" defTabSz="914400">
              <a:lnSpc>
                <a:spcPts val="3600"/>
              </a:lnSpc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Development of a new Basic Publication: </a:t>
            </a:r>
            <a:br>
              <a:rPr 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Rules for the use of the OIML and OIML-CS logos</a:t>
            </a:r>
            <a:br>
              <a:rPr lang="en-US" sz="24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i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ts val="3600"/>
              </a:lnSpc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of OIML D 1:2012:</a:t>
            </a:r>
            <a:b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Considerations for a Law on Metrology</a:t>
            </a:r>
            <a:br>
              <a:rPr lang="en-US" sz="2400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US" sz="24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Cooperation with BIPM</a:t>
            </a:r>
            <a:br>
              <a:rPr lang="en-US" sz="2400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i="1" kern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ts val="3600"/>
              </a:lnSpc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Revision of OIML D 2:2007:</a:t>
            </a:r>
            <a:b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i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Legal units of measurement</a:t>
            </a:r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 </a:t>
            </a:r>
            <a:r>
              <a:rPr lang="en-US" sz="24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Cooperation with BIPM </a:t>
            </a:r>
            <a:endParaRPr lang="en-GB" sz="2400" i="1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ct val="100000"/>
              </a:lnSpc>
              <a:buClrTx/>
              <a:buSzTx/>
              <a:tabLst>
                <a:tab pos="9750425" algn="l"/>
                <a:tab pos="10664825" algn="l"/>
              </a:tabLst>
            </a:pPr>
            <a:endParaRPr lang="en-GB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 defTabSz="914400">
              <a:lnSpc>
                <a:spcPct val="100000"/>
              </a:lnSpc>
              <a:buClrTx/>
              <a:buSzTx/>
              <a:tabLst>
                <a:tab pos="9750425" algn="l"/>
                <a:tab pos="10664825" algn="l"/>
              </a:tabLst>
            </a:pPr>
            <a:endParaRPr lang="en-GB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81274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1" t="16744" r="10872" b="8093"/>
          <a:stretch/>
        </p:blipFill>
        <p:spPr bwMode="auto">
          <a:xfrm>
            <a:off x="434562" y="1340768"/>
            <a:ext cx="8096703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22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sz="2400" b="0" dirty="0">
                <a:solidFill>
                  <a:srgbClr val="003399"/>
                </a:solidFill>
              </a:rPr>
              <a:t>Refurbished Website </a:t>
            </a:r>
            <a:r>
              <a:rPr lang="en-GB" sz="2400" b="0" dirty="0" err="1">
                <a:solidFill>
                  <a:srgbClr val="FF0000"/>
                </a:solidFill>
              </a:rPr>
              <a:t>www.oiml.org</a:t>
            </a:r>
            <a:endParaRPr lang="en-GB" sz="2400" b="0" dirty="0">
              <a:solidFill>
                <a:srgbClr val="FF0000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C37A3F80-A52B-46DB-8B1D-3389B45C0C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9838" t="33004" r="11413" b="20601"/>
          <a:stretch/>
        </p:blipFill>
        <p:spPr>
          <a:xfrm>
            <a:off x="401313" y="1412776"/>
            <a:ext cx="8156564" cy="2928334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1739A5AB-13B8-4149-A87B-0E318CC3FF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0019" t="8915" r="11473" b="8647"/>
          <a:stretch/>
        </p:blipFill>
        <p:spPr>
          <a:xfrm>
            <a:off x="434563" y="1456270"/>
            <a:ext cx="8096703" cy="518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297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23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New OIML Certification System</a:t>
            </a:r>
          </a:p>
        </p:txBody>
      </p:sp>
      <p:pic>
        <p:nvPicPr>
          <p:cNvPr id="14" name="Picture 2" descr="transitio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05" y="1521748"/>
            <a:ext cx="6213279" cy="5075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Content Placeholder 6"/>
          <p:cNvPicPr>
            <a:picLocks noGrp="1"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350" y="2809844"/>
            <a:ext cx="1548501" cy="1677543"/>
          </a:xfrm>
          <a:prstGeom prst="rect">
            <a:avLst/>
          </a:prstGeom>
        </p:spPr>
      </p:pic>
      <p:grpSp>
        <p:nvGrpSpPr>
          <p:cNvPr id="3" name="Gruppieren 15"/>
          <p:cNvGrpSpPr/>
          <p:nvPr/>
        </p:nvGrpSpPr>
        <p:grpSpPr>
          <a:xfrm>
            <a:off x="324965" y="2060848"/>
            <a:ext cx="1973141" cy="2592288"/>
            <a:chOff x="-172971" y="1772816"/>
            <a:chExt cx="2137569" cy="2592288"/>
          </a:xfrm>
        </p:grpSpPr>
        <p:graphicFrame>
          <p:nvGraphicFramePr>
            <p:cNvPr id="17" name="Object 10">
              <a:extLst/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33163437"/>
                </p:ext>
              </p:extLst>
            </p:nvPr>
          </p:nvGraphicFramePr>
          <p:xfrm>
            <a:off x="203937" y="2504809"/>
            <a:ext cx="1434285" cy="14362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39" name="Photo Editor-Foto" r:id="rId6" imgW="1057423" imgH="1057423" progId="">
                    <p:embed/>
                  </p:oleObj>
                </mc:Choice>
                <mc:Fallback>
                  <p:oleObj name="Photo Editor-Foto" r:id="rId6" imgW="1057423" imgH="1057423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937" y="2504809"/>
                          <a:ext cx="1434285" cy="14362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" name="Gruppieren 17"/>
            <p:cNvGrpSpPr/>
            <p:nvPr/>
          </p:nvGrpSpPr>
          <p:grpSpPr>
            <a:xfrm>
              <a:off x="-172971" y="1772816"/>
              <a:ext cx="2137569" cy="2592288"/>
              <a:chOff x="-172971" y="1772816"/>
              <a:chExt cx="2137569" cy="2592288"/>
            </a:xfrm>
          </p:grpSpPr>
          <p:sp>
            <p:nvSpPr>
              <p:cNvPr id="19" name="Multiplikationszeichen 1">
                <a:extLst>
                  <a:ext uri="{FF2B5EF4-FFF2-40B4-BE49-F238E27FC236}">
                    <a16:creationId xmlns:a16="http://schemas.microsoft.com/office/drawing/2014/main" id="{EF04DEA0-75B8-4FAE-BA16-8268BEC0DFD3}"/>
                  </a:ext>
                </a:extLst>
              </p:cNvPr>
              <p:cNvSpPr/>
              <p:nvPr/>
            </p:nvSpPr>
            <p:spPr>
              <a:xfrm>
                <a:off x="-172971" y="2106190"/>
                <a:ext cx="2137569" cy="2258914"/>
              </a:xfrm>
              <a:prstGeom prst="mathMultiply">
                <a:avLst>
                  <a:gd name="adj1" fmla="val 9988"/>
                </a:avLst>
              </a:prstGeom>
              <a:solidFill>
                <a:srgbClr val="FF0000"/>
              </a:solidFill>
              <a:ln w="9525" cap="flat" cmpd="sng" algn="ctr">
                <a:solidFill>
                  <a:srgbClr val="FF0000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Textplatzhalter 2"/>
              <p:cNvSpPr txBox="1">
                <a:spLocks/>
              </p:cNvSpPr>
              <p:nvPr/>
            </p:nvSpPr>
            <p:spPr>
              <a:xfrm>
                <a:off x="35496" y="1772816"/>
                <a:ext cx="1656184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66700" indent="-266700" algn="l" defTabSz="4572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1pPr>
                <a:lvl2pPr marL="542925" indent="-276225" algn="l" defTabSz="457200" rtl="0" eaLnBrk="1" latinLnBrk="0" hangingPunct="1">
                  <a:spcBef>
                    <a:spcPts val="12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2pPr>
                <a:lvl3pPr marL="809625" indent="-266700" algn="l" defTabSz="457200" rtl="0" eaLnBrk="1" latinLnBrk="0" hangingPunct="1">
                  <a:spcBef>
                    <a:spcPts val="1200"/>
                  </a:spcBef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3pPr>
                <a:lvl4pPr marL="1076325" indent="-266700" algn="l" defTabSz="457200" rtl="0" eaLnBrk="1" latinLnBrk="0" hangingPunct="1">
                  <a:spcBef>
                    <a:spcPts val="1200"/>
                  </a:spcBef>
                  <a:buFont typeface="Wingdings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4pPr>
                <a:lvl5pPr marL="1343025" indent="-266700" algn="l" defTabSz="457200" rtl="0" eaLnBrk="1" latinLnBrk="0" hangingPunct="1">
                  <a:spcBef>
                    <a:spcPts val="1200"/>
                  </a:spcBef>
                  <a:buFont typeface="Wingdings" panose="05000000000000000000" pitchFamily="2" charset="2"/>
                  <a:buChar char="§"/>
                  <a:defRPr sz="2400" kern="1200">
                    <a:solidFill>
                      <a:schemeClr val="tx1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ct val="1000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None/>
                  <a:tabLst/>
                  <a:defRPr/>
                </a:pPr>
                <a:r>
                  <a:rPr kumimoji="0" lang="de-DE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MAA</a:t>
                </a:r>
                <a:r>
                  <a:rPr kumimoji="0" lang="de-DE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kumimoji="0" lang="de-DE" sz="3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</p:grpSp>
      <p:grpSp>
        <p:nvGrpSpPr>
          <p:cNvPr id="5" name="Gruppieren 2">
            <a:extLst>
              <a:ext uri="{FF2B5EF4-FFF2-40B4-BE49-F238E27FC236}">
                <a16:creationId xmlns:a16="http://schemas.microsoft.com/office/drawing/2014/main" id="{7AA21870-E249-4AE8-897F-46668DEED0D1}"/>
              </a:ext>
            </a:extLst>
          </p:cNvPr>
          <p:cNvGrpSpPr/>
          <p:nvPr/>
        </p:nvGrpSpPr>
        <p:grpSpPr>
          <a:xfrm>
            <a:off x="6433130" y="2019502"/>
            <a:ext cx="2725226" cy="3803766"/>
            <a:chOff x="6969224" y="2019501"/>
            <a:chExt cx="2952328" cy="3803766"/>
          </a:xfrm>
        </p:grpSpPr>
        <p:sp>
          <p:nvSpPr>
            <p:cNvPr id="21" name="Textplatzhalter 2"/>
            <p:cNvSpPr txBox="1">
              <a:spLocks/>
            </p:cNvSpPr>
            <p:nvPr/>
          </p:nvSpPr>
          <p:spPr>
            <a:xfrm>
              <a:off x="7545288" y="2019501"/>
              <a:ext cx="208823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266700" indent="-266700" algn="l" defTabSz="457200" rtl="0" eaLnBrk="1" latinLnBrk="0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542925" indent="-276225" algn="l" defTabSz="457200" rtl="0" eaLnBrk="1" latinLnBrk="0" hangingPunct="1">
                <a:spcBef>
                  <a:spcPts val="1200"/>
                </a:spcBef>
                <a:buFont typeface="Wingdings" panose="05000000000000000000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809625" indent="-266700" algn="l" defTabSz="457200" rtl="0" eaLnBrk="1" latinLnBrk="0" hangingPunct="1">
                <a:spcBef>
                  <a:spcPts val="1200"/>
                </a:spcBef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076325" indent="-266700" algn="l" defTabSz="457200" rtl="0" eaLnBrk="1" latinLnBrk="0" hangingPunct="1">
                <a:spcBef>
                  <a:spcPts val="1200"/>
                </a:spcBef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1343025" indent="-266700" algn="l" defTabSz="457200" rtl="0" eaLnBrk="1" latinLnBrk="0" hangingPunct="1">
                <a:spcBef>
                  <a:spcPts val="1200"/>
                </a:spcBef>
                <a:buFont typeface="Wingdings" panose="05000000000000000000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914400" eaLnBrk="0" fontAlgn="auto" hangingPunct="0">
                <a:lnSpc>
                  <a:spcPct val="100000"/>
                </a:lnSpc>
                <a:spcBef>
                  <a:spcPct val="1000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lang="de-DE" sz="3200" b="1" kern="0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OIML</a:t>
              </a:r>
              <a:r>
                <a:rPr lang="de-DE" sz="3200" b="1" kern="0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-CS    </a:t>
              </a:r>
              <a:endParaRPr lang="de-DE" sz="3200" kern="0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998D4A5F-D845-4973-B975-AA285ADC24E3}"/>
                </a:ext>
              </a:extLst>
            </p:cNvPr>
            <p:cNvSpPr txBox="1"/>
            <p:nvPr/>
          </p:nvSpPr>
          <p:spPr>
            <a:xfrm>
              <a:off x="6969224" y="4869160"/>
              <a:ext cx="29523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8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Since</a:t>
              </a:r>
              <a:endParaRPr lang="de-DE" sz="28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de-DE" sz="28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</a:t>
              </a:r>
              <a:r>
                <a:rPr lang="de-DE" sz="2800" b="1" dirty="0" err="1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January</a:t>
              </a:r>
              <a:r>
                <a:rPr lang="de-DE" sz="2800" b="1" dirty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94695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Introduction in steps </a:t>
            </a:r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AB5DBD3D-4507-4E33-B057-A5012F0663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483925"/>
              </p:ext>
            </p:extLst>
          </p:nvPr>
        </p:nvGraphicFramePr>
        <p:xfrm>
          <a:off x="251520" y="1484784"/>
          <a:ext cx="7621528" cy="4616790"/>
        </p:xfrm>
        <a:graphic>
          <a:graphicData uri="http://schemas.openxmlformats.org/drawingml/2006/table">
            <a:tbl>
              <a:tblPr/>
              <a:tblGrid>
                <a:gridCol w="2835766">
                  <a:extLst>
                    <a:ext uri="{9D8B030D-6E8A-4147-A177-3AD203B41FA5}">
                      <a16:colId xmlns:a16="http://schemas.microsoft.com/office/drawing/2014/main" val="4205199044"/>
                    </a:ext>
                  </a:extLst>
                </a:gridCol>
                <a:gridCol w="2459350">
                  <a:extLst>
                    <a:ext uri="{9D8B030D-6E8A-4147-A177-3AD203B41FA5}">
                      <a16:colId xmlns:a16="http://schemas.microsoft.com/office/drawing/2014/main" val="2550486478"/>
                    </a:ext>
                  </a:extLst>
                </a:gridCol>
                <a:gridCol w="2326412">
                  <a:extLst>
                    <a:ext uri="{9D8B030D-6E8A-4147-A177-3AD203B41FA5}">
                      <a16:colId xmlns:a16="http://schemas.microsoft.com/office/drawing/2014/main" val="430039812"/>
                    </a:ext>
                  </a:extLst>
                </a:gridCol>
              </a:tblGrid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60 Load Cells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272873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76 Non-</a:t>
                      </a:r>
                      <a:r>
                        <a:rPr lang="de-DE" sz="1200" b="1" dirty="0" err="1">
                          <a:effectLst/>
                        </a:rPr>
                        <a:t>Automatic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Weighing</a:t>
                      </a:r>
                      <a:r>
                        <a:rPr lang="de-DE" sz="1200" b="1" dirty="0">
                          <a:effectLst/>
                        </a:rPr>
                        <a:t> Instruments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9097436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46 </a:t>
                      </a:r>
                      <a:r>
                        <a:rPr lang="de-DE" sz="1200" b="1" dirty="0" err="1">
                          <a:effectLst/>
                        </a:rPr>
                        <a:t>Active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Electrical</a:t>
                      </a:r>
                      <a:r>
                        <a:rPr lang="de-DE" sz="1200" b="1" dirty="0">
                          <a:effectLst/>
                        </a:rPr>
                        <a:t> Energy Meters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236756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 49 </a:t>
                      </a:r>
                      <a:r>
                        <a:rPr lang="de-DE" sz="1200" b="1" kern="1200" dirty="0" err="1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Water</a:t>
                      </a: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Meters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1629930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51 </a:t>
                      </a:r>
                      <a:r>
                        <a:rPr lang="de-DE" sz="1200" b="1" dirty="0" err="1">
                          <a:effectLst/>
                        </a:rPr>
                        <a:t>Automatic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Catchweighers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358775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480343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117 Liquids Other </a:t>
                      </a:r>
                      <a:r>
                        <a:rPr lang="de-DE" sz="1200" b="1" dirty="0" err="1">
                          <a:effectLst/>
                        </a:rPr>
                        <a:t>Than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Water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585789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137 Gas Meters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318677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21 Taximeters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3944635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50 </a:t>
                      </a:r>
                      <a:r>
                        <a:rPr lang="de-DE" sz="1200" b="1" dirty="0" err="1">
                          <a:effectLst/>
                        </a:rPr>
                        <a:t>Continuous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Totalisers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457200" rtl="0" eaLnBrk="1" latinLnBrk="0" hangingPunct="1"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701664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61 </a:t>
                      </a:r>
                      <a:r>
                        <a:rPr lang="de-DE" sz="1200" b="1" dirty="0" err="1">
                          <a:effectLst/>
                        </a:rPr>
                        <a:t>Automatic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Gravimetric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Filling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Instrum</a:t>
                      </a:r>
                      <a:r>
                        <a:rPr lang="de-DE" sz="1200" b="1" dirty="0">
                          <a:effectLst/>
                        </a:rPr>
                        <a:t>.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549188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75 Heat Meters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4450534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85 Automat. Level </a:t>
                      </a:r>
                      <a:r>
                        <a:rPr lang="de-DE" sz="1200" b="1" dirty="0" err="1">
                          <a:effectLst/>
                        </a:rPr>
                        <a:t>Gauges</a:t>
                      </a:r>
                      <a:r>
                        <a:rPr lang="de-DE" sz="1200" b="1" dirty="0">
                          <a:effectLst/>
                        </a:rPr>
                        <a:t> (Storage Tanks)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6149857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99 Vehicle </a:t>
                      </a:r>
                      <a:r>
                        <a:rPr lang="de-DE" sz="1200" b="1" dirty="0" err="1">
                          <a:effectLst/>
                        </a:rPr>
                        <a:t>Exhaust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Emissions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8520753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106 </a:t>
                      </a:r>
                      <a:r>
                        <a:rPr lang="de-DE" sz="1200" b="1" dirty="0" err="1">
                          <a:effectLst/>
                        </a:rPr>
                        <a:t>Automatic</a:t>
                      </a:r>
                      <a:r>
                        <a:rPr lang="de-DE" sz="1200" b="1" dirty="0">
                          <a:effectLst/>
                        </a:rPr>
                        <a:t> Rail-</a:t>
                      </a:r>
                      <a:r>
                        <a:rPr lang="de-DE" sz="1200" b="1" dirty="0" err="1">
                          <a:effectLst/>
                        </a:rPr>
                        <a:t>Weighbridges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323885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107 </a:t>
                      </a:r>
                      <a:r>
                        <a:rPr lang="de-DE" sz="1200" b="1" dirty="0" err="1">
                          <a:effectLst/>
                        </a:rPr>
                        <a:t>Discontinuous</a:t>
                      </a:r>
                      <a:r>
                        <a:rPr lang="de-DE" sz="1200" b="1" dirty="0">
                          <a:effectLst/>
                        </a:rPr>
                        <a:t> </a:t>
                      </a:r>
                      <a:r>
                        <a:rPr lang="de-DE" sz="1200" b="1" dirty="0" err="1">
                          <a:effectLst/>
                        </a:rPr>
                        <a:t>Totalisers</a:t>
                      </a: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908984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129 Multi-Dimensional Instruments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4280163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134 </a:t>
                      </a:r>
                      <a:r>
                        <a:rPr lang="de-DE" sz="1200" b="1" dirty="0" err="1">
                          <a:effectLst/>
                        </a:rPr>
                        <a:t>Weighing</a:t>
                      </a:r>
                      <a:r>
                        <a:rPr lang="de-DE" sz="1200" b="1" dirty="0">
                          <a:effectLst/>
                        </a:rPr>
                        <a:t> Road </a:t>
                      </a:r>
                      <a:r>
                        <a:rPr lang="de-DE" sz="1200" b="1" dirty="0" err="1">
                          <a:effectLst/>
                        </a:rPr>
                        <a:t>Vehicles</a:t>
                      </a:r>
                      <a:r>
                        <a:rPr lang="de-DE" sz="1200" b="1" dirty="0">
                          <a:effectLst/>
                        </a:rPr>
                        <a:t> in Motion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0733746"/>
                  </a:ext>
                </a:extLst>
              </a:tr>
              <a:tr h="2360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871788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R 139 Compressed </a:t>
                      </a:r>
                      <a:r>
                        <a:rPr lang="de-DE" sz="1200" b="1" dirty="0" err="1">
                          <a:effectLst/>
                        </a:rPr>
                        <a:t>Gaseous</a:t>
                      </a:r>
                      <a:r>
                        <a:rPr lang="de-DE" sz="1200" b="1" dirty="0">
                          <a:effectLst/>
                        </a:rPr>
                        <a:t> Fuel Systems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508250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B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ts val="1200"/>
                        </a:lnSpc>
                        <a:tabLst>
                          <a:tab pos="2335213" algn="r"/>
                        </a:tabLst>
                      </a:pPr>
                      <a:r>
                        <a:rPr lang="de-DE" sz="1200" b="1" dirty="0">
                          <a:effectLst/>
                        </a:rPr>
                        <a:t>	A</a:t>
                      </a:r>
                    </a:p>
                  </a:txBody>
                  <a:tcPr marL="66462" marR="33231" marT="54000" marB="0">
                    <a:lnL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866148"/>
                  </a:ext>
                </a:extLst>
              </a:tr>
            </a:tbl>
          </a:graphicData>
        </a:graphic>
      </p:graphicFrame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BF87B2A-9D65-4D3A-97A9-18B4F4066044}"/>
              </a:ext>
            </a:extLst>
          </p:cNvPr>
          <p:cNvGrpSpPr/>
          <p:nvPr/>
        </p:nvGrpSpPr>
        <p:grpSpPr>
          <a:xfrm>
            <a:off x="1128535" y="1552121"/>
            <a:ext cx="1340726" cy="4630319"/>
            <a:chOff x="1222579" y="1552120"/>
            <a:chExt cx="1452453" cy="4630319"/>
          </a:xfrm>
        </p:grpSpPr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A6E5DC0E-AF68-4768-9991-33344670598E}"/>
                </a:ext>
              </a:extLst>
            </p:cNvPr>
            <p:cNvSpPr txBox="1"/>
            <p:nvPr/>
          </p:nvSpPr>
          <p:spPr>
            <a:xfrm>
              <a:off x="1222579" y="5813107"/>
              <a:ext cx="1452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1.1.2018</a:t>
              </a:r>
            </a:p>
          </p:txBody>
        </p:sp>
        <p:cxnSp>
          <p:nvCxnSpPr>
            <p:cNvPr id="26" name="Gerader Verbinder 3"/>
            <p:cNvCxnSpPr>
              <a:cxnSpLocks/>
            </p:cNvCxnSpPr>
            <p:nvPr/>
          </p:nvCxnSpPr>
          <p:spPr>
            <a:xfrm>
              <a:off x="1376864" y="1552120"/>
              <a:ext cx="0" cy="4245747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sysDot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0C3B160F-7BD9-4D24-922B-07D673277A9E}"/>
              </a:ext>
            </a:extLst>
          </p:cNvPr>
          <p:cNvGrpSpPr/>
          <p:nvPr/>
        </p:nvGrpSpPr>
        <p:grpSpPr>
          <a:xfrm>
            <a:off x="3969848" y="1552120"/>
            <a:ext cx="1340726" cy="4630636"/>
            <a:chOff x="4300668" y="1552120"/>
            <a:chExt cx="1452453" cy="4630636"/>
          </a:xfrm>
        </p:grpSpPr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1592D1E7-13BE-408C-BF13-CCD929F8BA6E}"/>
                </a:ext>
              </a:extLst>
            </p:cNvPr>
            <p:cNvSpPr txBox="1"/>
            <p:nvPr/>
          </p:nvSpPr>
          <p:spPr>
            <a:xfrm>
              <a:off x="4300668" y="5813424"/>
              <a:ext cx="1452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1.1.2019</a:t>
              </a:r>
            </a:p>
          </p:txBody>
        </p:sp>
        <p:cxnSp>
          <p:nvCxnSpPr>
            <p:cNvPr id="27" name="Gerader Verbinder 36"/>
            <p:cNvCxnSpPr>
              <a:cxnSpLocks/>
            </p:cNvCxnSpPr>
            <p:nvPr/>
          </p:nvCxnSpPr>
          <p:spPr>
            <a:xfrm>
              <a:off x="4448944" y="1552120"/>
              <a:ext cx="0" cy="4255004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sysDot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5738CAA7-949F-4A78-8791-5A77064D7475}"/>
              </a:ext>
            </a:extLst>
          </p:cNvPr>
          <p:cNvGrpSpPr/>
          <p:nvPr/>
        </p:nvGrpSpPr>
        <p:grpSpPr>
          <a:xfrm>
            <a:off x="6422839" y="1552120"/>
            <a:ext cx="1340726" cy="4623078"/>
            <a:chOff x="6958075" y="1552120"/>
            <a:chExt cx="1452453" cy="4623078"/>
          </a:xfrm>
        </p:grpSpPr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BA560B0F-F2AD-4BC0-A2B2-3DFD73287DC9}"/>
                </a:ext>
              </a:extLst>
            </p:cNvPr>
            <p:cNvSpPr txBox="1"/>
            <p:nvPr/>
          </p:nvSpPr>
          <p:spPr>
            <a:xfrm>
              <a:off x="6958075" y="5805866"/>
              <a:ext cx="14524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</a:rPr>
                <a:t>1.1.2020</a:t>
              </a:r>
            </a:p>
          </p:txBody>
        </p:sp>
        <p:cxnSp>
          <p:nvCxnSpPr>
            <p:cNvPr id="28" name="Gerader Verbinder 37"/>
            <p:cNvCxnSpPr>
              <a:cxnSpLocks/>
            </p:cNvCxnSpPr>
            <p:nvPr/>
          </p:nvCxnSpPr>
          <p:spPr>
            <a:xfrm>
              <a:off x="7113240" y="1552120"/>
              <a:ext cx="0" cy="4260987"/>
            </a:xfrm>
            <a:prstGeom prst="line">
              <a:avLst/>
            </a:prstGeom>
            <a:noFill/>
            <a:ln w="25400" cap="flat" cmpd="sng" algn="ctr">
              <a:solidFill>
                <a:srgbClr val="FF0000"/>
              </a:solidFill>
              <a:prstDash val="sysDot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B66FC873-0604-472B-AE9E-F2BC9D296B39}"/>
              </a:ext>
            </a:extLst>
          </p:cNvPr>
          <p:cNvSpPr txBox="1"/>
          <p:nvPr/>
        </p:nvSpPr>
        <p:spPr>
          <a:xfrm rot="21100459">
            <a:off x="4334528" y="4218740"/>
            <a:ext cx="4121073" cy="132343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2020:</a:t>
            </a:r>
          </a:p>
          <a:p>
            <a: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de-DE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Measuring</a:t>
            </a:r>
            <a: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Instrument </a:t>
            </a:r>
            <a:r>
              <a:rPr lang="de-DE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Categories</a:t>
            </a:r>
            <a:b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de-DE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Scheme</a:t>
            </a:r>
            <a:r>
              <a:rPr lang="de-D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963760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25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Cooperation with ILAC / IAF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651351" y="1340298"/>
            <a:ext cx="6576440" cy="720551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Joint ILAC-OIML Assessment Procedure: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647367" y="5877273"/>
            <a:ext cx="6846299" cy="720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20700" indent="-457200" defTabSz="914400">
              <a:lnSpc>
                <a:spcPct val="100000"/>
              </a:lnSpc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OIML-ILAC-IAF MoU (2014) to be updated in 2018</a:t>
            </a:r>
          </a:p>
          <a:p>
            <a:pPr marL="520700" indent="-457200" defTabSz="914400">
              <a:lnSpc>
                <a:spcPct val="100000"/>
              </a:lnSpc>
              <a:buClrTx/>
              <a:buSzTx/>
              <a:tabLst>
                <a:tab pos="9750425" algn="l"/>
                <a:tab pos="10664825" algn="l"/>
              </a:tabLst>
            </a:pPr>
            <a:r>
              <a:rPr lang="en-US" sz="24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OIML-BIPM-ILAC-IAF (Quad) Declaration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A5AA02A-38CA-4E63-A334-1DBFE850C6C0}"/>
              </a:ext>
            </a:extLst>
          </p:cNvPr>
          <p:cNvGrpSpPr/>
          <p:nvPr/>
        </p:nvGrpSpPr>
        <p:grpSpPr>
          <a:xfrm>
            <a:off x="683568" y="2060848"/>
            <a:ext cx="6381017" cy="3816424"/>
            <a:chOff x="1964104" y="1916832"/>
            <a:chExt cx="6912768" cy="381642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93" t="10326" r="8199" b="16651"/>
            <a:stretch/>
          </p:blipFill>
          <p:spPr bwMode="auto">
            <a:xfrm>
              <a:off x="1964104" y="1916832"/>
              <a:ext cx="6912768" cy="38164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" name="Textfeld 1">
              <a:extLst>
                <a:ext uri="{FF2B5EF4-FFF2-40B4-BE49-F238E27FC236}">
                  <a16:creationId xmlns:a16="http://schemas.microsoft.com/office/drawing/2014/main" id="{C25E6833-7176-477E-A220-F6042E5D03BC}"/>
                </a:ext>
              </a:extLst>
            </p:cNvPr>
            <p:cNvSpPr txBox="1"/>
            <p:nvPr/>
          </p:nvSpPr>
          <p:spPr>
            <a:xfrm>
              <a:off x="2782472" y="2105187"/>
              <a:ext cx="33843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0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Posted</a:t>
              </a:r>
              <a:r>
                <a:rPr lang="de-DE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on 22 </a:t>
              </a:r>
              <a:r>
                <a:rPr lang="de-DE" sz="20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February</a:t>
              </a:r>
              <a:r>
                <a:rPr lang="de-DE" sz="2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2018</a:t>
              </a:r>
              <a:endParaRPr lang="de-D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5749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26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b="0" dirty="0">
                <a:solidFill>
                  <a:srgbClr val="003399"/>
                </a:solidFill>
              </a:rPr>
              <a:t>Countries &amp; Economies with Emerging Metrology Systems (CEEMS)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87255" y="1484908"/>
            <a:ext cx="815562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approval of </a:t>
            </a:r>
            <a:r>
              <a:rPr lang="en-US" sz="2000" b="1" kern="0" dirty="0" err="1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OIML</a:t>
            </a:r>
            <a:r>
              <a:rPr lang="en-US" sz="2000" b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19:2017 </a:t>
            </a:r>
            <a:r>
              <a:rPr lang="en-US" sz="20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 of Reference for the Advisory Group on matters concerning Countries and Economies with Emerging Metrology Systems (CEEMS)</a:t>
            </a:r>
            <a:r>
              <a:rPr lang="en-US" sz="2000" i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the 52</a:t>
            </a:r>
            <a:r>
              <a:rPr lang="en-US" sz="2000" kern="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CIML 2017 the OIML has now formally established an </a:t>
            </a:r>
            <a:r>
              <a:rPr lang="en-US" sz="2000" b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Advisory Group (AG) for CEEMS activities.</a:t>
            </a:r>
          </a:p>
          <a:p>
            <a:pPr marL="0" indent="0">
              <a:buNone/>
            </a:pPr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Role and functions of the AG</a:t>
            </a:r>
            <a:endParaRPr lang="de-DE" sz="20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AG may e.g.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guide and assist CEEMS in establishing and/or improving their national metrological systems,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explore funding opportunities from OIML Member States and relevant international</a:t>
            </a:r>
            <a:br>
              <a:rPr lang="de-DE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organizations,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assist in finding aid resources for CEEMS and assist in the organization of aid activities,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 awareness of the role of metrology among the public and governments of CEEMS,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encourage CEEMS to participate in OIML activities,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promote the adoption of OIML International Recommendations and Documents in CEEMS,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... 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98477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27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b="0" dirty="0">
                <a:solidFill>
                  <a:srgbClr val="003399"/>
                </a:solidFill>
              </a:rPr>
              <a:t>Countries &amp; Economies with Emerging Metrology Systems (CEEMS)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119600" y="1484313"/>
            <a:ext cx="7639943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Composition of the AG</a:t>
            </a:r>
            <a:endParaRPr lang="de-DE" sz="20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AG will consist of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chairperson appointed by the </a:t>
            </a:r>
            <a:r>
              <a:rPr lang="en-US" sz="18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(Mr. Pu, former Vice-Minister, </a:t>
            </a:r>
            <a:r>
              <a:rPr lang="en-US" sz="1800" i="1" kern="0" dirty="0" err="1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AQSIQ</a:t>
            </a:r>
            <a: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de-DE" sz="1800" i="1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vice-chairperson, nominated from amongst the Advisory Group members and appointed by the </a:t>
            </a:r>
            <a:r>
              <a:rPr lang="en-US" sz="18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(Peter Mason),</a:t>
            </a:r>
            <a:endParaRPr lang="de-DE" sz="1800" i="1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CIML President and Vice-Presidents (ex officio),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Director of the BIML (ex officio),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Director of the BIPM (ex officio)</a:t>
            </a:r>
            <a:endParaRPr lang="de-DE" sz="1800" b="1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CIML Members who volunteer to serve on the Advisory Group,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representative nominated by each of the RLMOs, and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sz="18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experts co-opted by the Advisory Group to serve in a personal capacity</a:t>
            </a:r>
            <a:b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(e.g. Peter Mason, </a:t>
            </a:r>
            <a:r>
              <a:rPr lang="en-US" sz="1800" b="1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Andy Henson</a:t>
            </a:r>
            <a: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br>
              <a:rPr lang="en-US" sz="18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de-DE" sz="1800" i="1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Advisory Group members (except those who are ex officio) are appointed, nominated or chosen for a three-year term with the possibility of reappointment for three-year terms without limitation.</a:t>
            </a:r>
            <a:endParaRPr lang="de-DE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18110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28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b="0" dirty="0">
                <a:solidFill>
                  <a:srgbClr val="003399"/>
                </a:solidFill>
              </a:rPr>
              <a:t>Countries &amp; Economies with Emerging Metrology Systems (CEEMS)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49147" y="1412776"/>
            <a:ext cx="7976271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63500" indent="0" defTabSz="914400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None/>
              <a:tabLst>
                <a:tab pos="9750425" algn="l"/>
                <a:tab pos="10664825" algn="l"/>
              </a:tabLst>
            </a:pPr>
            <a:r>
              <a:rPr lang="en-GB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Current activities of the AG:</a:t>
            </a:r>
          </a:p>
          <a:p>
            <a:pPr marL="182563" indent="-182563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750425" algn="l"/>
                <a:tab pos="10664825" algn="l"/>
              </a:tabLst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Update and steady improvement of 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 </a:t>
            </a:r>
            <a:r>
              <a:rPr lang="en-US" sz="20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OIML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CEEMS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website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e.g. 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 of experts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available for consulting work (10 nominations received so far)</a:t>
            </a:r>
          </a:p>
          <a:p>
            <a:pPr marL="182563" indent="-182563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Revision of D 1:2012</a:t>
            </a:r>
            <a:b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sz="20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Cooperation with </a:t>
            </a:r>
            <a:r>
              <a:rPr lang="en-US" sz="2000" i="1" kern="0" dirty="0" err="1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BIPM</a:t>
            </a:r>
            <a:endParaRPr lang="en-US" sz="2000" i="1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indent="-182563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Develop a strategy for 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0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OIML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Training Centers” 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(including evaluation) </a:t>
            </a:r>
            <a:b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similar training initiatives (until </a:t>
            </a:r>
            <a:r>
              <a:rPr lang="en-US" sz="2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2018 meeting)</a:t>
            </a:r>
          </a:p>
          <a:p>
            <a:pPr marL="182563" indent="-182563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CEEMS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Workshops 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planned for 2018:</a:t>
            </a:r>
            <a:b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World Bank "QI Toolkit" (</a:t>
            </a:r>
            <a:r>
              <a:rPr lang="en-US" sz="2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OIML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Seminar in conjunction with </a:t>
            </a:r>
            <a:r>
              <a:rPr lang="en-US" sz="2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2018)</a:t>
            </a:r>
          </a:p>
          <a:p>
            <a:pPr marL="182563" indent="-182563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Working with others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e.g. </a:t>
            </a:r>
            <a:r>
              <a:rPr lang="en-US" sz="2000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RLMOs</a:t>
            </a:r>
            <a:r>
              <a:rPr lang="en-US" sz="20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0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DCMAS</a:t>
            </a:r>
            <a: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 </a:t>
            </a:r>
            <a:r>
              <a:rPr lang="en-US" sz="2000" i="1" kern="0" dirty="0">
                <a:solidFill>
                  <a:srgbClr val="00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agenda item 8</a:t>
            </a:r>
            <a:endParaRPr lang="de-DE" sz="2000" kern="0" dirty="0">
              <a:solidFill>
                <a:srgbClr val="00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de-DE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3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GB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25480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64F2B-FC4F-4916-ADD2-DBD3186E8775}" type="slidenum">
              <a:rPr lang="en-GB">
                <a:solidFill>
                  <a:srgbClr val="FFFFFF"/>
                </a:solidFill>
              </a:rPr>
              <a:pPr>
                <a:defRPr/>
              </a:pPr>
              <a:t>29</a:t>
            </a:fld>
            <a:endParaRPr lang="en-GB">
              <a:solidFill>
                <a:srgbClr val="FFFFFF"/>
              </a:solidFill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81492" y="0"/>
            <a:ext cx="7561385" cy="1143000"/>
          </a:xfrm>
        </p:spPr>
        <p:txBody>
          <a:bodyPr/>
          <a:lstStyle/>
          <a:p>
            <a:pPr algn="ctr" eaLnBrk="1" hangingPunct="1"/>
            <a:r>
              <a:rPr lang="en-GB" b="0" dirty="0">
                <a:solidFill>
                  <a:srgbClr val="003399"/>
                </a:solidFill>
              </a:rPr>
              <a:t>Current Priorities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48554" y="1266337"/>
            <a:ext cx="7510988" cy="538561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/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On-going technical activities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speed and efficiency of OIML technical work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 of the new OIML Certification System (OIML-CS)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Meeting the needs of Countries and Economies with Emerging Metrology Systems (CEEMS)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Cooperation with other organizations to promote metrology as an important part of a sound quality infrastructure (QI) of a modern economy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r>
              <a:rPr lang="en-US" sz="24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CIML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Meeting, 9 - 12 October 2018, Hamburg, Germany, in conjunction with an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OIML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Seminar, 8 October 2018, on "Legal Metrology in Practice" / Presentation of "QI Toolkit"</a:t>
            </a:r>
          </a:p>
          <a:p>
            <a:pPr marL="520700" indent="-457200">
              <a:tabLst>
                <a:tab pos="9750425" algn="l"/>
                <a:tab pos="10664825" algn="l"/>
              </a:tabLst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20700" indent="-457200">
              <a:tabLst>
                <a:tab pos="9750425" algn="l"/>
                <a:tab pos="10664825" algn="l"/>
              </a:tabLst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8324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996729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The OIML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7283152" cy="4752528"/>
          </a:xfrm>
        </p:spPr>
        <p:txBody>
          <a:bodyPr>
            <a:noAutofit/>
          </a:bodyPr>
          <a:lstStyle/>
          <a:p>
            <a:pPr marL="285750" indent="-285750"/>
            <a:r>
              <a:rPr lang="en-US" sz="2400" dirty="0"/>
              <a:t>Intergovernmental treaty organization, established in 1955</a:t>
            </a:r>
          </a:p>
          <a:p>
            <a:pPr marL="285750" indent="-285750">
              <a:spcBef>
                <a:spcPts val="1200"/>
              </a:spcBef>
            </a:pPr>
            <a:r>
              <a:rPr lang="en-US" sz="2400" dirty="0"/>
              <a:t>International standards setting organization under the terms of the WTO/TBT Agreement</a:t>
            </a:r>
          </a:p>
          <a:p>
            <a:pPr marL="285750" indent="-285750">
              <a:spcBef>
                <a:spcPts val="1200"/>
              </a:spcBef>
            </a:pPr>
            <a:r>
              <a:rPr lang="en-US" sz="2400" dirty="0"/>
              <a:t>The mission of the OIML is to:</a:t>
            </a:r>
          </a:p>
          <a:p>
            <a:pPr marL="0" indent="0">
              <a:spcBef>
                <a:spcPts val="1200"/>
              </a:spcBef>
              <a:buNone/>
              <a:tabLst>
                <a:tab pos="360363" algn="l"/>
              </a:tabLst>
            </a:pPr>
            <a:r>
              <a:rPr lang="en-US" sz="2400" dirty="0"/>
              <a:t>	“Enable economies to put in place </a:t>
            </a:r>
            <a:r>
              <a:rPr lang="en-US" sz="2400" b="1" dirty="0">
                <a:solidFill>
                  <a:srgbClr val="0070C0"/>
                </a:solidFill>
              </a:rPr>
              <a:t>effective legal 	metrology infrastructures</a:t>
            </a:r>
            <a:r>
              <a:rPr lang="en-US" sz="2400" dirty="0"/>
              <a:t> that are mutually 	compatible and internationally recognized, </a:t>
            </a:r>
            <a:r>
              <a:rPr lang="en-US" sz="2400" b="1" dirty="0">
                <a:solidFill>
                  <a:srgbClr val="0070C0"/>
                </a:solidFill>
              </a:rPr>
              <a:t>for all 	areas </a:t>
            </a:r>
            <a:r>
              <a:rPr lang="en-US" sz="2400" dirty="0"/>
              <a:t>for which </a:t>
            </a:r>
            <a:r>
              <a:rPr lang="en-US" sz="2400" b="1" dirty="0">
                <a:solidFill>
                  <a:srgbClr val="0070C0"/>
                </a:solidFill>
              </a:rPr>
              <a:t>governments</a:t>
            </a:r>
            <a:r>
              <a:rPr lang="en-US" sz="2400" dirty="0"/>
              <a:t> take responsibility, 	such as those which </a:t>
            </a:r>
            <a:r>
              <a:rPr lang="en-US" sz="2400" b="1" dirty="0">
                <a:solidFill>
                  <a:srgbClr val="0070C0"/>
                </a:solidFill>
              </a:rPr>
              <a:t>facilitate trade</a:t>
            </a:r>
            <a:r>
              <a:rPr lang="en-US" sz="2400" dirty="0"/>
              <a:t>, </a:t>
            </a:r>
            <a:r>
              <a:rPr lang="en-US" sz="2400" b="1" dirty="0">
                <a:solidFill>
                  <a:srgbClr val="0070C0"/>
                </a:solidFill>
              </a:rPr>
              <a:t>establish</a:t>
            </a: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	mutual confidence </a:t>
            </a:r>
            <a:r>
              <a:rPr lang="en-US" sz="2400" dirty="0"/>
              <a:t>and </a:t>
            </a:r>
            <a:r>
              <a:rPr lang="en-US" sz="2400" b="1" dirty="0">
                <a:solidFill>
                  <a:srgbClr val="0070C0"/>
                </a:solidFill>
              </a:rPr>
              <a:t>harmonize the level of 	consumer protection</a:t>
            </a:r>
            <a:r>
              <a:rPr lang="en-US" sz="2400" dirty="0"/>
              <a:t> worldwide.”</a:t>
            </a:r>
          </a:p>
        </p:txBody>
      </p:sp>
    </p:spTree>
    <p:extLst>
      <p:ext uri="{BB962C8B-B14F-4D97-AF65-F5344CB8AC3E}">
        <p14:creationId xmlns:p14="http://schemas.microsoft.com/office/powerpoint/2010/main" val="138954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Website</a:t>
            </a:r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33567"/>
            <a:ext cx="6487847" cy="459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hteck 10"/>
          <p:cNvSpPr/>
          <p:nvPr/>
        </p:nvSpPr>
        <p:spPr>
          <a:xfrm>
            <a:off x="4143515" y="5013176"/>
            <a:ext cx="3243924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1"/>
          <p:cNvSpPr txBox="1">
            <a:spLocks noChangeArrowheads="1"/>
          </p:cNvSpPr>
          <p:nvPr/>
        </p:nvSpPr>
        <p:spPr bwMode="auto">
          <a:xfrm rot="21033853">
            <a:off x="29395" y="1416918"/>
            <a:ext cx="27404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de-DE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</a:rPr>
              <a:t>www.oiml.org</a:t>
            </a:r>
          </a:p>
        </p:txBody>
      </p:sp>
      <p:sp>
        <p:nvSpPr>
          <p:cNvPr id="13" name="Rechteck 10"/>
          <p:cNvSpPr/>
          <p:nvPr/>
        </p:nvSpPr>
        <p:spPr>
          <a:xfrm>
            <a:off x="4125278" y="1931242"/>
            <a:ext cx="1022786" cy="3960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8523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Structure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51520" y="1700808"/>
            <a:ext cx="7560840" cy="475252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OIML Conference 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Representatives of Member State Governments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Meets every 4 years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International Committee of Legal Metrology (CIML)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One representative from each Member State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Meets annually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  <a:ea typeface="Verdana" pitchFamily="34" charset="0"/>
                <a:cs typeface="Verdana" pitchFamily="34" charset="0"/>
              </a:rPr>
              <a:t>International Bureau of Legal Metrology (BIML)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Secretariat of the Organization</a:t>
            </a:r>
          </a:p>
          <a:p>
            <a:pPr marL="717550">
              <a:spcBef>
                <a:spcPct val="25000"/>
              </a:spcBef>
            </a:pPr>
            <a:r>
              <a:rPr lang="en-US" dirty="0">
                <a:ea typeface="Verdana" pitchFamily="34" charset="0"/>
                <a:cs typeface="Verdana" pitchFamily="34" charset="0"/>
              </a:rPr>
              <a:t>Led by a Director appointed by the CIML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751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en-GB" dirty="0"/>
              <a:t>OIML Members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6995120" cy="352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71" y="5733256"/>
            <a:ext cx="342900" cy="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71" y="6001435"/>
            <a:ext cx="342900" cy="19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9"/>
          <p:cNvSpPr txBox="1"/>
          <p:nvPr/>
        </p:nvSpPr>
        <p:spPr>
          <a:xfrm>
            <a:off x="4440974" y="5674332"/>
            <a:ext cx="4107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62 OIML Member States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4440974" y="5942983"/>
            <a:ext cx="3987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64 OIML Corresponding Member Countries</a:t>
            </a:r>
          </a:p>
        </p:txBody>
      </p:sp>
    </p:spTree>
    <p:extLst>
      <p:ext uri="{BB962C8B-B14F-4D97-AF65-F5344CB8AC3E}">
        <p14:creationId xmlns:p14="http://schemas.microsoft.com/office/powerpoint/2010/main" val="3429664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7</a:t>
            </a:fld>
            <a:endParaRPr lang="fr-FR"/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69851" y="1772816"/>
            <a:ext cx="7814518" cy="4752528"/>
            <a:chOff x="44" y="711"/>
            <a:chExt cx="5627" cy="3402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92" y="711"/>
              <a:ext cx="5579" cy="3402"/>
              <a:chOff x="0" y="764"/>
              <a:chExt cx="5760" cy="3552"/>
            </a:xfrm>
          </p:grpSpPr>
          <p:sp>
            <p:nvSpPr>
              <p:cNvPr id="15" name="AutoShape 7"/>
              <p:cNvSpPr>
                <a:spLocks noChangeArrowheads="1"/>
              </p:cNvSpPr>
              <p:nvPr/>
            </p:nvSpPr>
            <p:spPr bwMode="auto">
              <a:xfrm>
                <a:off x="0" y="764"/>
                <a:ext cx="5760" cy="3552"/>
              </a:xfrm>
              <a:prstGeom prst="roundRect">
                <a:avLst>
                  <a:gd name="adj" fmla="val 4745"/>
                </a:avLst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0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8"/>
              <p:cNvSpPr>
                <a:spLocks noChangeArrowheads="1"/>
              </p:cNvSpPr>
              <p:nvPr/>
            </p:nvSpPr>
            <p:spPr bwMode="auto">
              <a:xfrm>
                <a:off x="0" y="1484"/>
                <a:ext cx="4944" cy="283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altLang="de-DE" sz="2000" b="0" i="0" u="none" strike="noStrike" kern="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6" name="Picture 9" descr="World_Ma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" y="711"/>
              <a:ext cx="5579" cy="3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WordArt 11"/>
            <p:cNvSpPr>
              <a:spLocks noChangeArrowheads="1" noChangeShapeType="1" noTextEdit="1"/>
            </p:cNvSpPr>
            <p:nvPr/>
          </p:nvSpPr>
          <p:spPr bwMode="auto">
            <a:xfrm>
              <a:off x="4558" y="2296"/>
              <a:ext cx="953" cy="2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APLMF</a:t>
              </a:r>
            </a:p>
          </p:txBody>
        </p:sp>
        <p:sp>
          <p:nvSpPr>
            <p:cNvPr id="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44" y="1616"/>
              <a:ext cx="840" cy="24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 dirty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APLMF</a:t>
              </a:r>
            </a:p>
          </p:txBody>
        </p:sp>
        <p:sp>
          <p:nvSpPr>
            <p:cNvPr id="9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2645" y="3030"/>
              <a:ext cx="734" cy="21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SADC</a:t>
              </a:r>
            </a:p>
          </p:txBody>
        </p:sp>
        <p:sp>
          <p:nvSpPr>
            <p:cNvPr id="10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691" y="2432"/>
              <a:ext cx="874" cy="22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S I M</a:t>
              </a:r>
            </a:p>
          </p:txBody>
        </p:sp>
        <p:sp>
          <p:nvSpPr>
            <p:cNvPr id="11" name="WordArt 15"/>
            <p:cNvSpPr>
              <a:spLocks noChangeArrowheads="1" noChangeShapeType="1" noTextEdit="1"/>
            </p:cNvSpPr>
            <p:nvPr/>
          </p:nvSpPr>
          <p:spPr bwMode="auto">
            <a:xfrm>
              <a:off x="2245" y="1525"/>
              <a:ext cx="1008" cy="2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WELMEC</a:t>
              </a:r>
            </a:p>
          </p:txBody>
        </p:sp>
        <p:sp>
          <p:nvSpPr>
            <p:cNvPr id="12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3033" y="1253"/>
              <a:ext cx="1162" cy="21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 dirty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COOMET</a:t>
              </a:r>
            </a:p>
          </p:txBody>
        </p:sp>
        <p:sp>
          <p:nvSpPr>
            <p:cNvPr id="13" name="WordArt 17"/>
            <p:cNvSpPr>
              <a:spLocks noChangeArrowheads="1" noChangeShapeType="1" noTextEdit="1"/>
            </p:cNvSpPr>
            <p:nvPr/>
          </p:nvSpPr>
          <p:spPr bwMode="auto">
            <a:xfrm>
              <a:off x="2362" y="1874"/>
              <a:ext cx="737" cy="19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EMLMF</a:t>
              </a:r>
            </a:p>
          </p:txBody>
        </p:sp>
        <p:sp>
          <p:nvSpPr>
            <p:cNvPr id="14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2176" y="2280"/>
              <a:ext cx="1043" cy="17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10" cap="none" spc="0" normalizeH="0" baseline="0" noProof="0">
                  <a:ln w="3175">
                    <a:solidFill>
                      <a:srgbClr val="969696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9900"/>
                      </a:gs>
                      <a:gs pos="50000">
                        <a:srgbClr val="FFCC00"/>
                      </a:gs>
                      <a:gs pos="100000">
                        <a:srgbClr val="FF9900"/>
                      </a:gs>
                    </a:gsLst>
                    <a:lin ang="2700000" scaled="1"/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AFRIMETS</a:t>
              </a:r>
            </a:p>
          </p:txBody>
        </p:sp>
      </p:grpSp>
      <p:sp>
        <p:nvSpPr>
          <p:cNvPr id="17" name="WordArt 17"/>
          <p:cNvSpPr>
            <a:spLocks noChangeArrowheads="1" noChangeShapeType="1" noTextEdit="1"/>
          </p:cNvSpPr>
          <p:nvPr/>
        </p:nvSpPr>
        <p:spPr bwMode="auto">
          <a:xfrm>
            <a:off x="5054600" y="2970931"/>
            <a:ext cx="1169988" cy="309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10" cap="none" spc="0" normalizeH="0" baseline="0" noProof="0">
                <a:ln w="3175">
                  <a:solidFill>
                    <a:srgbClr val="96969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50000">
                      <a:srgbClr val="FFCC00"/>
                    </a:gs>
                    <a:gs pos="100000">
                      <a:srgbClr val="FF9900"/>
                    </a:gs>
                  </a:gsLst>
                  <a:lin ang="2700000" scaled="1"/>
                </a:gradFill>
                <a:effectLst>
                  <a:outerShdw dist="35921" dir="2700000" algn="ctr" rotWithShape="0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</a:rPr>
              <a:t>GULFMET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146050" y="1124745"/>
            <a:ext cx="7738320" cy="504056"/>
          </a:xfrm>
          <a:solidFill>
            <a:schemeClr val="bg1">
              <a:alpha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Cooperation with RLMOs</a:t>
            </a:r>
          </a:p>
        </p:txBody>
      </p:sp>
    </p:spTree>
    <p:extLst>
      <p:ext uri="{BB962C8B-B14F-4D97-AF65-F5344CB8AC3E}">
        <p14:creationId xmlns:p14="http://schemas.microsoft.com/office/powerpoint/2010/main" val="2466804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8</a:t>
            </a:fld>
            <a:endParaRPr lang="fr-FR"/>
          </a:p>
        </p:txBody>
      </p:sp>
      <p:grpSp>
        <p:nvGrpSpPr>
          <p:cNvPr id="3" name="Gruppieren 2"/>
          <p:cNvGrpSpPr>
            <a:grpSpLocks noChangeAspect="1"/>
          </p:cNvGrpSpPr>
          <p:nvPr/>
        </p:nvGrpSpPr>
        <p:grpSpPr>
          <a:xfrm>
            <a:off x="107504" y="1706863"/>
            <a:ext cx="7841444" cy="4705912"/>
            <a:chOff x="23813" y="1176338"/>
            <a:chExt cx="9088437" cy="5440764"/>
          </a:xfrm>
        </p:grpSpPr>
        <p:sp>
          <p:nvSpPr>
            <p:cNvPr id="40" name="Rectangle 4"/>
            <p:cNvSpPr>
              <a:spLocks noChangeArrowheads="1"/>
            </p:cNvSpPr>
            <p:nvPr/>
          </p:nvSpPr>
          <p:spPr bwMode="auto">
            <a:xfrm>
              <a:off x="23813" y="2246033"/>
              <a:ext cx="7828161" cy="4226203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3762375" y="3395663"/>
              <a:ext cx="1619250" cy="900112"/>
            </a:xfrm>
            <a:prstGeom prst="ellipse">
              <a:avLst/>
            </a:prstGeom>
            <a:solidFill>
              <a:schemeClr val="bg1"/>
            </a:solidFill>
            <a:ln w="3175">
              <a:round/>
              <a:headEnd/>
              <a:tailEnd/>
            </a:ln>
            <a:effectLst/>
            <a:scene3d>
              <a:camera prst="legacyPerspectiveBottom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</a:rPr>
                <a:t>OIML</a:t>
              </a:r>
            </a:p>
          </p:txBody>
        </p:sp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3762375" y="1871663"/>
              <a:ext cx="1619250" cy="1524000"/>
              <a:chOff x="2370" y="1296"/>
              <a:chExt cx="1020" cy="960"/>
            </a:xfrm>
          </p:grpSpPr>
          <p:sp>
            <p:nvSpPr>
              <p:cNvPr id="37" name="Oval 7"/>
              <p:cNvSpPr>
                <a:spLocks noChangeArrowheads="1"/>
              </p:cNvSpPr>
              <p:nvPr/>
            </p:nvSpPr>
            <p:spPr bwMode="auto">
              <a:xfrm>
                <a:off x="2370" y="129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BIPM</a:t>
                </a:r>
              </a:p>
            </p:txBody>
          </p:sp>
          <p:cxnSp>
            <p:nvCxnSpPr>
              <p:cNvPr id="38" name="AutoShape 8"/>
              <p:cNvCxnSpPr>
                <a:cxnSpLocks noChangeShapeType="1"/>
                <a:stCxn id="37" idx="4"/>
                <a:endCxn id="6" idx="0"/>
              </p:cNvCxnSpPr>
              <p:nvPr/>
            </p:nvCxnSpPr>
            <p:spPr bwMode="auto">
              <a:xfrm>
                <a:off x="2880" y="1863"/>
                <a:ext cx="0" cy="393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1809750" y="2252663"/>
              <a:ext cx="2189163" cy="1274762"/>
              <a:chOff x="1140" y="1536"/>
              <a:chExt cx="1379" cy="803"/>
            </a:xfrm>
          </p:grpSpPr>
          <p:sp>
            <p:nvSpPr>
              <p:cNvPr id="35" name="Oval 10"/>
              <p:cNvSpPr>
                <a:spLocks noChangeArrowheads="1"/>
              </p:cNvSpPr>
              <p:nvPr/>
            </p:nvSpPr>
            <p:spPr bwMode="auto">
              <a:xfrm>
                <a:off x="1140" y="153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ILAC</a:t>
                </a:r>
              </a:p>
            </p:txBody>
          </p:sp>
          <p:cxnSp>
            <p:nvCxnSpPr>
              <p:cNvPr id="36" name="AutoShape 11"/>
              <p:cNvCxnSpPr>
                <a:cxnSpLocks noChangeShapeType="1"/>
                <a:stCxn id="35" idx="5"/>
                <a:endCxn id="6" idx="1"/>
              </p:cNvCxnSpPr>
              <p:nvPr/>
            </p:nvCxnSpPr>
            <p:spPr bwMode="auto">
              <a:xfrm>
                <a:off x="2011" y="2020"/>
                <a:ext cx="508" cy="319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066800" y="3395663"/>
              <a:ext cx="2695575" cy="900112"/>
              <a:chOff x="672" y="2256"/>
              <a:chExt cx="1698" cy="567"/>
            </a:xfrm>
          </p:grpSpPr>
          <p:sp>
            <p:nvSpPr>
              <p:cNvPr id="33" name="Oval 13"/>
              <p:cNvSpPr>
                <a:spLocks noChangeArrowheads="1"/>
              </p:cNvSpPr>
              <p:nvPr/>
            </p:nvSpPr>
            <p:spPr bwMode="auto">
              <a:xfrm>
                <a:off x="672" y="225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</a:rPr>
                  <a:t>IAF</a:t>
                </a:r>
              </a:p>
            </p:txBody>
          </p:sp>
          <p:cxnSp>
            <p:nvCxnSpPr>
              <p:cNvPr id="34" name="AutoShape 14"/>
              <p:cNvCxnSpPr>
                <a:cxnSpLocks noChangeShapeType="1"/>
                <a:stCxn id="33" idx="6"/>
                <a:endCxn id="6" idx="2"/>
              </p:cNvCxnSpPr>
              <p:nvPr/>
            </p:nvCxnSpPr>
            <p:spPr bwMode="auto">
              <a:xfrm>
                <a:off x="1692" y="2540"/>
                <a:ext cx="678" cy="0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10" name="Group 15"/>
            <p:cNvGrpSpPr>
              <a:grpSpLocks/>
            </p:cNvGrpSpPr>
            <p:nvPr/>
          </p:nvGrpSpPr>
          <p:grpSpPr bwMode="auto">
            <a:xfrm>
              <a:off x="1809750" y="4164013"/>
              <a:ext cx="2189163" cy="1274762"/>
              <a:chOff x="1140" y="2740"/>
              <a:chExt cx="1379" cy="803"/>
            </a:xfrm>
          </p:grpSpPr>
          <p:sp>
            <p:nvSpPr>
              <p:cNvPr id="31" name="Oval 16"/>
              <p:cNvSpPr>
                <a:spLocks noChangeArrowheads="1"/>
              </p:cNvSpPr>
              <p:nvPr/>
            </p:nvSpPr>
            <p:spPr bwMode="auto">
              <a:xfrm>
                <a:off x="1140" y="297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</a:rPr>
                  <a:t>ISO</a:t>
                </a:r>
              </a:p>
            </p:txBody>
          </p:sp>
          <p:cxnSp>
            <p:nvCxnSpPr>
              <p:cNvPr id="32" name="AutoShape 17"/>
              <p:cNvCxnSpPr>
                <a:cxnSpLocks noChangeShapeType="1"/>
                <a:stCxn id="31" idx="7"/>
                <a:endCxn id="6" idx="3"/>
              </p:cNvCxnSpPr>
              <p:nvPr/>
            </p:nvCxnSpPr>
            <p:spPr bwMode="auto">
              <a:xfrm flipV="1">
                <a:off x="2011" y="2740"/>
                <a:ext cx="508" cy="319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11" name="Group 18"/>
            <p:cNvGrpSpPr>
              <a:grpSpLocks/>
            </p:cNvGrpSpPr>
            <p:nvPr/>
          </p:nvGrpSpPr>
          <p:grpSpPr bwMode="auto">
            <a:xfrm>
              <a:off x="3762375" y="4295775"/>
              <a:ext cx="1619250" cy="1509713"/>
              <a:chOff x="2370" y="2823"/>
              <a:chExt cx="1020" cy="951"/>
            </a:xfrm>
          </p:grpSpPr>
          <p:sp>
            <p:nvSpPr>
              <p:cNvPr id="29" name="Oval 19"/>
              <p:cNvSpPr>
                <a:spLocks noChangeArrowheads="1"/>
              </p:cNvSpPr>
              <p:nvPr/>
            </p:nvSpPr>
            <p:spPr bwMode="auto">
              <a:xfrm>
                <a:off x="2370" y="3207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</a:rPr>
                  <a:t>IEC</a:t>
                </a:r>
              </a:p>
            </p:txBody>
          </p:sp>
          <p:cxnSp>
            <p:nvCxnSpPr>
              <p:cNvPr id="30" name="AutoShape 20"/>
              <p:cNvCxnSpPr>
                <a:cxnSpLocks noChangeShapeType="1"/>
                <a:stCxn id="29" idx="0"/>
                <a:endCxn id="6" idx="4"/>
              </p:cNvCxnSpPr>
              <p:nvPr/>
            </p:nvCxnSpPr>
            <p:spPr bwMode="auto">
              <a:xfrm flipV="1">
                <a:off x="2880" y="2823"/>
                <a:ext cx="0" cy="384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12" name="Group 21"/>
            <p:cNvGrpSpPr>
              <a:grpSpLocks/>
            </p:cNvGrpSpPr>
            <p:nvPr/>
          </p:nvGrpSpPr>
          <p:grpSpPr bwMode="auto">
            <a:xfrm>
              <a:off x="5145088" y="4164013"/>
              <a:ext cx="2189162" cy="1274762"/>
              <a:chOff x="3241" y="2740"/>
              <a:chExt cx="1379" cy="803"/>
            </a:xfrm>
          </p:grpSpPr>
          <p:sp>
            <p:nvSpPr>
              <p:cNvPr id="27" name="Oval 22"/>
              <p:cNvSpPr>
                <a:spLocks noChangeArrowheads="1"/>
              </p:cNvSpPr>
              <p:nvPr/>
            </p:nvSpPr>
            <p:spPr bwMode="auto">
              <a:xfrm>
                <a:off x="3600" y="297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</a:rPr>
                  <a:t>IMEKO</a:t>
                </a:r>
              </a:p>
            </p:txBody>
          </p:sp>
          <p:cxnSp>
            <p:nvCxnSpPr>
              <p:cNvPr id="28" name="AutoShape 23"/>
              <p:cNvCxnSpPr>
                <a:cxnSpLocks noChangeShapeType="1"/>
                <a:stCxn id="27" idx="1"/>
                <a:endCxn id="6" idx="5"/>
              </p:cNvCxnSpPr>
              <p:nvPr/>
            </p:nvCxnSpPr>
            <p:spPr bwMode="auto">
              <a:xfrm flipH="1" flipV="1">
                <a:off x="3241" y="2740"/>
                <a:ext cx="508" cy="319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13" name="Group 24"/>
            <p:cNvGrpSpPr>
              <a:grpSpLocks/>
            </p:cNvGrpSpPr>
            <p:nvPr/>
          </p:nvGrpSpPr>
          <p:grpSpPr bwMode="auto">
            <a:xfrm>
              <a:off x="5381625" y="3395663"/>
              <a:ext cx="2714625" cy="900112"/>
              <a:chOff x="3390" y="2256"/>
              <a:chExt cx="1710" cy="567"/>
            </a:xfrm>
          </p:grpSpPr>
          <p:sp>
            <p:nvSpPr>
              <p:cNvPr id="25" name="Oval 25"/>
              <p:cNvSpPr>
                <a:spLocks noChangeArrowheads="1"/>
              </p:cNvSpPr>
              <p:nvPr/>
            </p:nvSpPr>
            <p:spPr bwMode="auto">
              <a:xfrm>
                <a:off x="4080" y="225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</a:rPr>
                  <a:t>UNIDO</a:t>
                </a:r>
              </a:p>
            </p:txBody>
          </p:sp>
          <p:cxnSp>
            <p:nvCxnSpPr>
              <p:cNvPr id="26" name="AutoShape 26"/>
              <p:cNvCxnSpPr>
                <a:cxnSpLocks noChangeShapeType="1"/>
                <a:stCxn id="25" idx="2"/>
                <a:endCxn id="6" idx="6"/>
              </p:cNvCxnSpPr>
              <p:nvPr/>
            </p:nvCxnSpPr>
            <p:spPr bwMode="auto">
              <a:xfrm flipH="1">
                <a:off x="3390" y="2540"/>
                <a:ext cx="690" cy="0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grpSp>
          <p:nvGrpSpPr>
            <p:cNvPr id="14" name="Group 27"/>
            <p:cNvGrpSpPr>
              <a:grpSpLocks/>
            </p:cNvGrpSpPr>
            <p:nvPr/>
          </p:nvGrpSpPr>
          <p:grpSpPr bwMode="auto">
            <a:xfrm>
              <a:off x="5145088" y="2252663"/>
              <a:ext cx="2189162" cy="1274762"/>
              <a:chOff x="3241" y="1536"/>
              <a:chExt cx="1379" cy="803"/>
            </a:xfrm>
          </p:grpSpPr>
          <p:sp>
            <p:nvSpPr>
              <p:cNvPr id="23" name="Oval 28"/>
              <p:cNvSpPr>
                <a:spLocks noChangeArrowheads="1"/>
              </p:cNvSpPr>
              <p:nvPr/>
            </p:nvSpPr>
            <p:spPr bwMode="auto">
              <a:xfrm>
                <a:off x="3600" y="1536"/>
                <a:ext cx="1020" cy="567"/>
              </a:xfrm>
              <a:prstGeom prst="ellipse">
                <a:avLst/>
              </a:prstGeom>
              <a:solidFill>
                <a:schemeClr val="bg1"/>
              </a:solidFill>
              <a:ln w="3175">
                <a:round/>
                <a:headEnd/>
                <a:tailEnd/>
              </a:ln>
              <a:effectLst/>
              <a:scene3d>
                <a:camera prst="legacyPerspectiveBottomRight"/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bg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WTO</a:t>
                </a:r>
              </a:p>
            </p:txBody>
          </p:sp>
          <p:cxnSp>
            <p:nvCxnSpPr>
              <p:cNvPr id="24" name="AutoShape 29"/>
              <p:cNvCxnSpPr>
                <a:cxnSpLocks noChangeShapeType="1"/>
                <a:stCxn id="23" idx="3"/>
                <a:endCxn id="6" idx="7"/>
              </p:cNvCxnSpPr>
              <p:nvPr/>
            </p:nvCxnSpPr>
            <p:spPr bwMode="auto">
              <a:xfrm flipH="1">
                <a:off x="3241" y="2020"/>
                <a:ext cx="508" cy="319"/>
              </a:xfrm>
              <a:prstGeom prst="straightConnector1">
                <a:avLst/>
              </a:prstGeom>
              <a:noFill/>
              <a:ln w="63500">
                <a:solidFill>
                  <a:srgbClr val="969696"/>
                </a:solidFill>
                <a:round/>
                <a:headEnd/>
                <a:tailEnd/>
              </a:ln>
              <a:effectLst/>
            </p:spPr>
          </p:cxnSp>
        </p:grpSp>
        <p:pic>
          <p:nvPicPr>
            <p:cNvPr id="15" name="Picture 32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-7448" r="3914"/>
            <a:stretch/>
          </p:blipFill>
          <p:spPr bwMode="auto">
            <a:xfrm>
              <a:off x="4152538" y="1176338"/>
              <a:ext cx="777427" cy="742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" name="Picture 3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259264" y="5997977"/>
              <a:ext cx="685800" cy="619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" name="Picture 3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42988" y="1557338"/>
              <a:ext cx="866775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8" name="Picture 3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439025" y="4938713"/>
              <a:ext cx="723900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aphicFrame>
          <p:nvGraphicFramePr>
            <p:cNvPr id="19" name="Object 40"/>
            <p:cNvGraphicFramePr>
              <a:graphicFrameLocks noChangeAspect="1"/>
            </p:cNvGraphicFramePr>
            <p:nvPr/>
          </p:nvGraphicFramePr>
          <p:xfrm>
            <a:off x="8064500" y="3378200"/>
            <a:ext cx="1047750" cy="952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4" name="Photo Editor-Foto" r:id="rId7" imgW="1047619" imgH="952633" progId="">
                    <p:embed/>
                  </p:oleObj>
                </mc:Choice>
                <mc:Fallback>
                  <p:oleObj name="Photo Editor-Foto" r:id="rId7" imgW="1047619" imgH="952633" progId="">
                    <p:embed/>
                    <p:pic>
                      <p:nvPicPr>
                        <p:cNvPr id="0" name="Picture 1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64500" y="3378200"/>
                          <a:ext cx="1047750" cy="9525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42"/>
            <p:cNvGraphicFramePr>
              <a:graphicFrameLocks noChangeAspect="1"/>
            </p:cNvGraphicFramePr>
            <p:nvPr/>
          </p:nvGraphicFramePr>
          <p:xfrm>
            <a:off x="7202488" y="1735138"/>
            <a:ext cx="795337" cy="677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5" name="Photo Editor-Foto" r:id="rId9" imgW="581106" imgH="495369" progId="">
                    <p:embed/>
                  </p:oleObj>
                </mc:Choice>
                <mc:Fallback>
                  <p:oleObj name="Photo Editor-Foto" r:id="rId9" imgW="581106" imgH="495369" progId="">
                    <p:embed/>
                    <p:pic>
                      <p:nvPicPr>
                        <p:cNvPr id="0" name="Picture 1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2488" y="1735138"/>
                          <a:ext cx="795337" cy="6778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43"/>
            <p:cNvGraphicFramePr>
              <a:graphicFrameLocks noChangeAspect="1"/>
            </p:cNvGraphicFramePr>
            <p:nvPr/>
          </p:nvGraphicFramePr>
          <p:xfrm>
            <a:off x="1030288" y="5248275"/>
            <a:ext cx="771525" cy="706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6" name="Photo Editor-Foto" r:id="rId11" imgW="676369" imgH="619211" progId="">
                    <p:embed/>
                  </p:oleObj>
                </mc:Choice>
                <mc:Fallback>
                  <p:oleObj name="Photo Editor-Foto" r:id="rId11" imgW="676369" imgH="619211" progId="">
                    <p:embed/>
                    <p:pic>
                      <p:nvPicPr>
                        <p:cNvPr id="0" name="Picture 1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30288" y="5248275"/>
                          <a:ext cx="771525" cy="7064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44"/>
            <p:cNvGraphicFramePr>
              <a:graphicFrameLocks noChangeAspect="1"/>
            </p:cNvGraphicFramePr>
            <p:nvPr/>
          </p:nvGraphicFramePr>
          <p:xfrm>
            <a:off x="153988" y="3571875"/>
            <a:ext cx="863600" cy="561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17" name="Photo Editor-Foto" r:id="rId13" imgW="790476" imgH="514422" progId="">
                    <p:embed/>
                  </p:oleObj>
                </mc:Choice>
                <mc:Fallback>
                  <p:oleObj name="Photo Editor-Foto" r:id="rId13" imgW="790476" imgH="514422" progId="">
                    <p:embed/>
                    <p:pic>
                      <p:nvPicPr>
                        <p:cNvPr id="0" name="Picture 1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988" y="3571875"/>
                          <a:ext cx="863600" cy="561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467544" y="1124745"/>
            <a:ext cx="7272808" cy="504056"/>
          </a:xfrm>
          <a:solidFill>
            <a:schemeClr val="bg1">
              <a:alpha val="70000"/>
            </a:schemeClr>
          </a:solidFill>
        </p:spPr>
        <p:txBody>
          <a:bodyPr>
            <a:normAutofit fontScale="90000"/>
          </a:bodyPr>
          <a:lstStyle/>
          <a:p>
            <a:r>
              <a:rPr lang="en-GB" dirty="0"/>
              <a:t>OIML Liaisons (some examples)</a:t>
            </a:r>
          </a:p>
        </p:txBody>
      </p:sp>
    </p:spTree>
    <p:extLst>
      <p:ext uri="{BB962C8B-B14F-4D97-AF65-F5344CB8AC3E}">
        <p14:creationId xmlns:p14="http://schemas.microsoft.com/office/powerpoint/2010/main" val="1805222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</p:spPr>
        <p:txBody>
          <a:bodyPr>
            <a:normAutofit fontScale="90000"/>
          </a:bodyPr>
          <a:lstStyle/>
          <a:p>
            <a:r>
              <a:rPr lang="nl-NL" dirty="0"/>
              <a:t>Current OIML Priorities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7560840" cy="446449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nl-NL" sz="2400" dirty="0"/>
              <a:t>On-going technical activities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nl-NL" sz="2400" dirty="0"/>
              <a:t>Increase speed and efficiency of OIML technical work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nl-NL" sz="2400" dirty="0"/>
              <a:t>Meeting the needs of Countries and Economies with Emerging Metrology Systems (CEEMS)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nl-NL" sz="2400" dirty="0"/>
              <a:t>Operation of the OIML Certification System (OIML-CS)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GB" sz="2400" dirty="0"/>
              <a:t>Cooperation with other organizations to promote metrology as an important part of a sound quality infrastructure (QI) of a modern economy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GB" sz="2400" dirty="0"/>
              <a:t>Upcoming: </a:t>
            </a:r>
            <a:r>
              <a:rPr lang="en-US" sz="2400" dirty="0"/>
              <a:t>Metrology for Digitization of the Economy and Society</a:t>
            </a:r>
          </a:p>
        </p:txBody>
      </p:sp>
    </p:spTree>
    <p:extLst>
      <p:ext uri="{BB962C8B-B14F-4D97-AF65-F5344CB8AC3E}">
        <p14:creationId xmlns:p14="http://schemas.microsoft.com/office/powerpoint/2010/main" val="2770099525"/>
      </p:ext>
    </p:extLst>
  </p:cSld>
  <p:clrMapOvr>
    <a:masterClrMapping/>
  </p:clrMapOvr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 PowerPoint Layout 2015</Template>
  <TotalTime>0</TotalTime>
  <Words>1072</Words>
  <Application>Microsoft Office PowerPoint</Application>
  <PresentationFormat>Bildschirmpräsentation (4:3)</PresentationFormat>
  <Paragraphs>267</Paragraphs>
  <Slides>29</Slides>
  <Notes>16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40" baseType="lpstr">
      <vt:lpstr>Andika</vt:lpstr>
      <vt:lpstr>Arial</vt:lpstr>
      <vt:lpstr>Arial Black</vt:lpstr>
      <vt:lpstr>Calibri</vt:lpstr>
      <vt:lpstr>Comic Sans MS</vt:lpstr>
      <vt:lpstr>Symbol</vt:lpstr>
      <vt:lpstr>Times New Roman</vt:lpstr>
      <vt:lpstr>Verdana</vt:lpstr>
      <vt:lpstr>Wingdings</vt:lpstr>
      <vt:lpstr>OIML PowerPoint Layout 2015</vt:lpstr>
      <vt:lpstr>Photo Editor-Foto</vt:lpstr>
      <vt:lpstr>Role of the OIML</vt:lpstr>
      <vt:lpstr>International organization of Legal Metrology</vt:lpstr>
      <vt:lpstr>The OIML</vt:lpstr>
      <vt:lpstr>OIML Website</vt:lpstr>
      <vt:lpstr>OIML Structure</vt:lpstr>
      <vt:lpstr>OIML Members</vt:lpstr>
      <vt:lpstr>Cooperation with RLMOs</vt:lpstr>
      <vt:lpstr>OIML Liaisons (some examples)</vt:lpstr>
      <vt:lpstr>Current OIML Priorities</vt:lpstr>
      <vt:lpstr>Technical Activities</vt:lpstr>
      <vt:lpstr>CEEMS (1)</vt:lpstr>
      <vt:lpstr>CEEMS</vt:lpstr>
      <vt:lpstr>Future Direction</vt:lpstr>
      <vt:lpstr>PowerPoint-Präsentation</vt:lpstr>
      <vt:lpstr>Survey</vt:lpstr>
      <vt:lpstr>Membership</vt:lpstr>
      <vt:lpstr>52nd CIML Meeting Cartagena de Indias, Colombia, 9-12 October 2017</vt:lpstr>
      <vt:lpstr>Personnel Changes</vt:lpstr>
      <vt:lpstr>Technical Work</vt:lpstr>
      <vt:lpstr>Publications approved by 52nd CIML</vt:lpstr>
      <vt:lpstr>New Projects approved by 52nd CIML</vt:lpstr>
      <vt:lpstr>Refurbished Website www.oiml.org</vt:lpstr>
      <vt:lpstr>New OIML Certification System</vt:lpstr>
      <vt:lpstr>Introduction in steps </vt:lpstr>
      <vt:lpstr>Cooperation with ILAC / IAF</vt:lpstr>
      <vt:lpstr>Countries &amp; Economies with Emerging Metrology Systems (CEEMS)</vt:lpstr>
      <vt:lpstr>Countries &amp; Economies with Emerging Metrology Systems (CEEMS)</vt:lpstr>
      <vt:lpstr>Countries &amp; Economies with Emerging Metrology Systems (CEEMS)</vt:lpstr>
      <vt:lpstr>Current Priorities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Update</dc:title>
  <dc:creator>Willem</dc:creator>
  <cp:lastModifiedBy>Peter Ulbig</cp:lastModifiedBy>
  <cp:revision>107</cp:revision>
  <cp:lastPrinted>2016-10-26T13:21:18Z</cp:lastPrinted>
  <dcterms:created xsi:type="dcterms:W3CDTF">2015-10-30T08:57:16Z</dcterms:created>
  <dcterms:modified xsi:type="dcterms:W3CDTF">2018-05-14T07:53:04Z</dcterms:modified>
</cp:coreProperties>
</file>